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5" r:id="rId1"/>
    <p:sldMasterId id="2147483679" r:id="rId2"/>
  </p:sldMasterIdLst>
  <p:notesMasterIdLst>
    <p:notesMasterId r:id="rId39"/>
  </p:notesMasterIdLst>
  <p:sldIdLst>
    <p:sldId id="256" r:id="rId3"/>
    <p:sldId id="341" r:id="rId4"/>
    <p:sldId id="397" r:id="rId5"/>
    <p:sldId id="277" r:id="rId6"/>
    <p:sldId id="278" r:id="rId7"/>
    <p:sldId id="301" r:id="rId8"/>
    <p:sldId id="302" r:id="rId9"/>
    <p:sldId id="303" r:id="rId10"/>
    <p:sldId id="317" r:id="rId11"/>
    <p:sldId id="306" r:id="rId12"/>
    <p:sldId id="366" r:id="rId13"/>
    <p:sldId id="367" r:id="rId14"/>
    <p:sldId id="307" r:id="rId15"/>
    <p:sldId id="308" r:id="rId16"/>
    <p:sldId id="398" r:id="rId17"/>
    <p:sldId id="399" r:id="rId18"/>
    <p:sldId id="310" r:id="rId19"/>
    <p:sldId id="345" r:id="rId20"/>
    <p:sldId id="311" r:id="rId21"/>
    <p:sldId id="312" r:id="rId22"/>
    <p:sldId id="305" r:id="rId23"/>
    <p:sldId id="346" r:id="rId24"/>
    <p:sldId id="369" r:id="rId25"/>
    <p:sldId id="368" r:id="rId26"/>
    <p:sldId id="347" r:id="rId27"/>
    <p:sldId id="348" r:id="rId28"/>
    <p:sldId id="349" r:id="rId29"/>
    <p:sldId id="350" r:id="rId30"/>
    <p:sldId id="351" r:id="rId31"/>
    <p:sldId id="314" r:id="rId32"/>
    <p:sldId id="352" r:id="rId33"/>
    <p:sldId id="353" r:id="rId34"/>
    <p:sldId id="293" r:id="rId35"/>
    <p:sldId id="396" r:id="rId36"/>
    <p:sldId id="370" r:id="rId37"/>
    <p:sldId id="354" r:id="rId38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5B0BD07-221F-49F1-84C3-A636A7D2C99B}">
          <p14:sldIdLst>
            <p14:sldId id="256"/>
            <p14:sldId id="341"/>
            <p14:sldId id="397"/>
            <p14:sldId id="277"/>
          </p14:sldIdLst>
        </p14:section>
        <p14:section name="Registration" id="{E9813B2F-A3BD-42C4-BE30-0CB6FA83B7C4}">
          <p14:sldIdLst>
            <p14:sldId id="278"/>
            <p14:sldId id="301"/>
            <p14:sldId id="302"/>
            <p14:sldId id="303"/>
            <p14:sldId id="317"/>
          </p14:sldIdLst>
        </p14:section>
        <p14:section name="Tree" id="{DC45B034-AE11-45F5-82FA-AF1417296C27}">
          <p14:sldIdLst>
            <p14:sldId id="306"/>
          </p14:sldIdLst>
        </p14:section>
        <p14:section name="Objects (Documents)" id="{35F4B437-0067-4EFE-8FEF-5465160EB3D2}">
          <p14:sldIdLst>
            <p14:sldId id="366"/>
            <p14:sldId id="367"/>
            <p14:sldId id="307"/>
            <p14:sldId id="308"/>
          </p14:sldIdLst>
        </p14:section>
        <p14:section name="Graph" id="{CB546BE5-1B41-4542-9BFE-41C5D3EDB53B}">
          <p14:sldIdLst>
            <p14:sldId id="398"/>
            <p14:sldId id="399"/>
          </p14:sldIdLst>
        </p14:section>
        <p14:section name="Properties" id="{E08514F6-924A-4501-A93C-54E05078CB23}">
          <p14:sldIdLst>
            <p14:sldId id="310"/>
            <p14:sldId id="345"/>
            <p14:sldId id="311"/>
            <p14:sldId id="312"/>
          </p14:sldIdLst>
        </p14:section>
        <p14:section name="Types" id="{A0E3FBF6-E30F-4892-B0CB-F50A336F63FB}">
          <p14:sldIdLst>
            <p14:sldId id="305"/>
            <p14:sldId id="346"/>
            <p14:sldId id="369"/>
            <p14:sldId id="368"/>
            <p14:sldId id="347"/>
            <p14:sldId id="348"/>
            <p14:sldId id="349"/>
            <p14:sldId id="350"/>
          </p14:sldIdLst>
        </p14:section>
        <p14:section name="Search" id="{5713AA1C-7B3D-48A0-AB0C-D1801A62960B}">
          <p14:sldIdLst>
            <p14:sldId id="351"/>
          </p14:sldIdLst>
        </p14:section>
        <p14:section name="Drag&amp;Drop" id="{30C43142-9214-408E-8AE3-A5586D095033}">
          <p14:sldIdLst>
            <p14:sldId id="314"/>
            <p14:sldId id="352"/>
            <p14:sldId id="353"/>
            <p14:sldId id="293"/>
            <p14:sldId id="396"/>
            <p14:sldId id="370"/>
            <p14:sldId id="354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7FD401A-9AFC-CEB2-2E40-A6115EBD7297}" name="Carsten Placke-Yan" initials="CPY" userId="Carsten Placke-Yan" providerId="None"/>
  <p188:author id="{639AA42E-AEF7-5BC6-A619-3DB851885769}" name="Timo  Fockenberg" initials="TF" userId="S::timo.fockenberg@uni-due.de::ca5b5eaa-ed32-423f-b93f-7fe16104f67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C93"/>
    <a:srgbClr val="0432FF"/>
    <a:srgbClr val="2E316C"/>
    <a:srgbClr val="E9EBF5"/>
    <a:srgbClr val="4C0B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91" autoAdjust="0"/>
    <p:restoredTop sz="86404" autoAdjust="0"/>
  </p:normalViewPr>
  <p:slideViewPr>
    <p:cSldViewPr snapToGrid="0">
      <p:cViewPr varScale="1">
        <p:scale>
          <a:sx n="95" d="100"/>
          <a:sy n="95" d="100"/>
        </p:scale>
        <p:origin x="984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2525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microsoft.com/office/2018/10/relationships/authors" Target="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1ABD12-B764-4614-BC86-391BAE625E29}" type="datetimeFigureOut">
              <a:rPr lang="de-DE" smtClean="0"/>
              <a:t>14.11.2024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D428B1-2554-491D-B226-BCE32FA9188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4753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D428B1-2554-491D-B226-BCE32FA91880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91402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A045E6-D734-4DB2-BEE5-DF972DD20CA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82731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A045E6-D734-4DB2-BEE5-DF972DD20CA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69122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A045E6-D734-4DB2-BEE5-DF972DD20CA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86906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A045E6-D734-4DB2-BEE5-DF972DD20CA2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91438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A045E6-D734-4DB2-BEE5-DF972DD20CA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5583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D428B1-2554-491D-B226-BCE32FA91880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95442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A045E6-D734-4DB2-BEE5-DF972DD20CA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2581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A045E6-D734-4DB2-BEE5-DF972DD20CA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56667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A045E6-D734-4DB2-BEE5-DF972DD20CA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75349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A045E6-D734-4DB2-BEE5-DF972DD20CA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2340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D428B1-2554-491D-B226-BCE32FA91880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76086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A045E6-D734-4DB2-BEE5-DF972DD20CA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55998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A045E6-D734-4DB2-BEE5-DF972DD20CA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49630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A045E6-D734-4DB2-BEE5-DF972DD20CA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69570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D428B1-2554-491D-B226-BCE32FA91880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02760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D428B1-2554-491D-B226-BCE32FA91880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90455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D428B1-2554-491D-B226-BCE32FA91880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658557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D428B1-2554-491D-B226-BCE32FA91880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261823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D428B1-2554-491D-B226-BCE32FA91880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87594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A045E6-D734-4DB2-BEE5-DF972DD20CA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008552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A045E6-D734-4DB2-BEE5-DF972DD20CA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52693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D428B1-2554-491D-B226-BCE32FA91880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640116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A045E6-D734-4DB2-BEE5-DF972DD20CA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570768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A045E6-D734-4DB2-BEE5-DF972DD20CA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234169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https://qr.io/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A045E6-D734-4DB2-BEE5-DF972DD20CA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092490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A045E6-D734-4DB2-BEE5-DF972DD20CA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356994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A045E6-D734-4DB2-BEE5-DF972DD20CA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959822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D428B1-2554-491D-B226-BCE32FA91880}" type="slidenum">
              <a:rPr lang="de-DE" smtClean="0"/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64030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D428B1-2554-491D-B226-BCE32FA91880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04557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A045E6-D734-4DB2-BEE5-DF972DD20CA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61086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A045E6-D734-4DB2-BEE5-DF972DD20CA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07188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A045E6-D734-4DB2-BEE5-DF972DD20CA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81697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A045E6-D734-4DB2-BEE5-DF972DD20CA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46945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A045E6-D734-4DB2-BEE5-DF972DD20CA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1680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0" y="3765550"/>
            <a:ext cx="12192000" cy="30924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hteck 6"/>
          <p:cNvSpPr/>
          <p:nvPr userDrawn="1"/>
        </p:nvSpPr>
        <p:spPr>
          <a:xfrm>
            <a:off x="0" y="0"/>
            <a:ext cx="12192000" cy="3765550"/>
          </a:xfrm>
          <a:prstGeom prst="rect">
            <a:avLst/>
          </a:prstGeom>
          <a:solidFill>
            <a:srgbClr val="004C93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hteck 10"/>
          <p:cNvSpPr/>
          <p:nvPr userDrawn="1"/>
        </p:nvSpPr>
        <p:spPr>
          <a:xfrm>
            <a:off x="493776" y="742950"/>
            <a:ext cx="11201400" cy="55422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B9C7173-7F7D-8A4C-BC17-45E2A0C4EB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3671" y="5828049"/>
            <a:ext cx="413999" cy="413999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82B14B7E-BBCA-EB49-A0F6-1F257A07E84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24501" y="5810796"/>
            <a:ext cx="2020029" cy="413999"/>
          </a:xfrm>
          <a:prstGeom prst="rect">
            <a:avLst/>
          </a:prstGeom>
        </p:spPr>
      </p:pic>
      <p:sp>
        <p:nvSpPr>
          <p:cNvPr id="1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346200" y="3849688"/>
            <a:ext cx="9448800" cy="165576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>
                <a:solidFill>
                  <a:srgbClr val="004C9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Name(s)</a:t>
            </a:r>
          </a:p>
        </p:txBody>
      </p:sp>
      <p:sp>
        <p:nvSpPr>
          <p:cNvPr id="12" name="Titel 1"/>
          <p:cNvSpPr>
            <a:spLocks noGrp="1"/>
          </p:cNvSpPr>
          <p:nvPr>
            <p:ph type="ctrTitle" hasCustomPrompt="1"/>
          </p:nvPr>
        </p:nvSpPr>
        <p:spPr>
          <a:xfrm>
            <a:off x="1337733" y="831853"/>
            <a:ext cx="9450000" cy="279876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 b="1" cap="small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440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Presentation Title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61324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kle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EC3A98A1-0379-4B57-A126-017C70E1949C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2736000" y="624000"/>
            <a:ext cx="6720000" cy="4488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97D7879-BA70-4DD0-99E9-74C1A1FA34B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Titel | ggf. weitere Angaben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B422CC4-3EFE-4A06-B194-FAB2C24ECED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‹#›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6DC3B07E-B021-4B5C-9450-33EDD584445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35999" y="5270400"/>
            <a:ext cx="6720000" cy="432000"/>
          </a:xfrm>
        </p:spPr>
        <p:txBody>
          <a:bodyPr/>
          <a:lstStyle>
            <a:lvl1pPr>
              <a:lnSpc>
                <a:spcPts val="1600"/>
              </a:lnSpc>
              <a:spcAft>
                <a:spcPts val="0"/>
              </a:spcAft>
              <a:defRPr sz="1200"/>
            </a:lvl1pPr>
            <a:lvl2pPr>
              <a:lnSpc>
                <a:spcPts val="1600"/>
              </a:lnSpc>
              <a:spcAft>
                <a:spcPts val="0"/>
              </a:spcAft>
              <a:defRPr sz="1200"/>
            </a:lvl2pPr>
            <a:lvl3pPr>
              <a:lnSpc>
                <a:spcPts val="1600"/>
              </a:lnSpc>
              <a:spcAft>
                <a:spcPts val="0"/>
              </a:spcAft>
              <a:defRPr sz="1200"/>
            </a:lvl3pPr>
            <a:lvl4pPr>
              <a:lnSpc>
                <a:spcPts val="1600"/>
              </a:lnSpc>
              <a:spcAft>
                <a:spcPts val="0"/>
              </a:spcAft>
              <a:defRPr sz="1200"/>
            </a:lvl4pPr>
            <a:lvl5pPr>
              <a:lnSpc>
                <a:spcPts val="1600"/>
              </a:lnSpc>
              <a:spcAft>
                <a:spcPts val="0"/>
              </a:spcAft>
              <a:defRPr sz="1200"/>
            </a:lvl5pPr>
            <a:lvl6pPr>
              <a:lnSpc>
                <a:spcPts val="1600"/>
              </a:lnSpc>
              <a:spcAft>
                <a:spcPts val="0"/>
              </a:spcAft>
              <a:defRPr sz="1200"/>
            </a:lvl6pPr>
            <a:lvl7pPr>
              <a:lnSpc>
                <a:spcPts val="1600"/>
              </a:lnSpc>
              <a:spcAft>
                <a:spcPts val="0"/>
              </a:spcAft>
              <a:defRPr sz="1200"/>
            </a:lvl7pPr>
            <a:lvl8pPr>
              <a:lnSpc>
                <a:spcPts val="1600"/>
              </a:lnSpc>
              <a:spcAft>
                <a:spcPts val="0"/>
              </a:spcAft>
              <a:defRPr sz="1200"/>
            </a:lvl8pPr>
            <a:lvl9pPr>
              <a:lnSpc>
                <a:spcPts val="16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de-DE" dirty="0"/>
              <a:t>Bildunterzeile // für weitere Ebenen (Text) 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31044257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292">
          <p15:clr>
            <a:srgbClr val="FBAE40"/>
          </p15:clr>
        </p15:guide>
        <p15:guide id="2" pos="4468">
          <p15:clr>
            <a:srgbClr val="FBAE40"/>
          </p15:clr>
        </p15:guide>
        <p15:guide id="3" orient="horz" pos="291">
          <p15:clr>
            <a:srgbClr val="FBAE40"/>
          </p15:clr>
        </p15:guide>
        <p15:guide id="4" orient="horz" pos="2419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EC3A98A1-0379-4B57-A126-017C70E1949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4000" y="624000"/>
            <a:ext cx="5280000" cy="3528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97D7879-BA70-4DD0-99E9-74C1A1FA34B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Titel | ggf. weitere Angaben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B422CC4-3EFE-4A06-B194-FAB2C24ECED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‹#›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6DC3B07E-B021-4B5C-9450-33EDD584445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4000" y="4320000"/>
            <a:ext cx="5280000" cy="1392000"/>
          </a:xfrm>
        </p:spPr>
        <p:txBody>
          <a:bodyPr/>
          <a:lstStyle>
            <a:lvl1pPr>
              <a:lnSpc>
                <a:spcPts val="1600"/>
              </a:lnSpc>
              <a:spcAft>
                <a:spcPts val="0"/>
              </a:spcAft>
              <a:defRPr sz="1200"/>
            </a:lvl1pPr>
            <a:lvl2pPr>
              <a:lnSpc>
                <a:spcPts val="1600"/>
              </a:lnSpc>
              <a:spcAft>
                <a:spcPts val="0"/>
              </a:spcAft>
              <a:defRPr sz="1200"/>
            </a:lvl2pPr>
            <a:lvl3pPr>
              <a:lnSpc>
                <a:spcPts val="1600"/>
              </a:lnSpc>
              <a:spcAft>
                <a:spcPts val="0"/>
              </a:spcAft>
              <a:defRPr sz="1200"/>
            </a:lvl3pPr>
            <a:lvl4pPr>
              <a:lnSpc>
                <a:spcPts val="1600"/>
              </a:lnSpc>
              <a:spcAft>
                <a:spcPts val="0"/>
              </a:spcAft>
              <a:defRPr sz="1200"/>
            </a:lvl4pPr>
            <a:lvl5pPr>
              <a:lnSpc>
                <a:spcPts val="1600"/>
              </a:lnSpc>
              <a:spcAft>
                <a:spcPts val="0"/>
              </a:spcAft>
              <a:defRPr sz="1200"/>
            </a:lvl5pPr>
            <a:lvl6pPr>
              <a:lnSpc>
                <a:spcPts val="1600"/>
              </a:lnSpc>
              <a:spcAft>
                <a:spcPts val="0"/>
              </a:spcAft>
              <a:defRPr sz="1200"/>
            </a:lvl6pPr>
            <a:lvl7pPr>
              <a:lnSpc>
                <a:spcPts val="1600"/>
              </a:lnSpc>
              <a:spcAft>
                <a:spcPts val="0"/>
              </a:spcAft>
              <a:defRPr sz="1200"/>
            </a:lvl7pPr>
            <a:lvl8pPr>
              <a:lnSpc>
                <a:spcPts val="1600"/>
              </a:lnSpc>
              <a:spcAft>
                <a:spcPts val="0"/>
              </a:spcAft>
              <a:defRPr sz="1200"/>
            </a:lvl8pPr>
            <a:lvl9pPr>
              <a:lnSpc>
                <a:spcPts val="16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de-DE" dirty="0"/>
              <a:t>Bildunterzeile </a:t>
            </a:r>
            <a:r>
              <a:rPr lang="de-DE" dirty="0" err="1"/>
              <a:t>Bildunterzeile</a:t>
            </a:r>
            <a:r>
              <a:rPr lang="de-DE" dirty="0"/>
              <a:t> // für weitere Ebenen (Text) 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8" name="Bildplatzhalter 6">
            <a:extLst>
              <a:ext uri="{FF2B5EF4-FFF2-40B4-BE49-F238E27FC236}">
                <a16:creationId xmlns:a16="http://schemas.microsoft.com/office/drawing/2014/main" id="{CFABEA7C-7103-4FAC-AAB1-B8FF0684867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40000" y="624000"/>
            <a:ext cx="5280000" cy="3528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9CA26BD8-E4CD-4A9F-ACC0-895F1FD2744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40000" y="4320000"/>
            <a:ext cx="5280000" cy="1392000"/>
          </a:xfrm>
        </p:spPr>
        <p:txBody>
          <a:bodyPr/>
          <a:lstStyle>
            <a:lvl1pPr>
              <a:lnSpc>
                <a:spcPts val="1600"/>
              </a:lnSpc>
              <a:spcAft>
                <a:spcPts val="0"/>
              </a:spcAft>
              <a:defRPr sz="1200"/>
            </a:lvl1pPr>
            <a:lvl2pPr>
              <a:lnSpc>
                <a:spcPts val="1600"/>
              </a:lnSpc>
              <a:spcAft>
                <a:spcPts val="0"/>
              </a:spcAft>
              <a:defRPr sz="1200"/>
            </a:lvl2pPr>
            <a:lvl3pPr>
              <a:lnSpc>
                <a:spcPts val="1600"/>
              </a:lnSpc>
              <a:spcAft>
                <a:spcPts val="0"/>
              </a:spcAft>
              <a:defRPr sz="1200"/>
            </a:lvl3pPr>
            <a:lvl4pPr>
              <a:lnSpc>
                <a:spcPts val="1600"/>
              </a:lnSpc>
              <a:spcAft>
                <a:spcPts val="0"/>
              </a:spcAft>
              <a:defRPr sz="1200"/>
            </a:lvl4pPr>
            <a:lvl5pPr>
              <a:lnSpc>
                <a:spcPts val="1600"/>
              </a:lnSpc>
              <a:spcAft>
                <a:spcPts val="0"/>
              </a:spcAft>
              <a:defRPr sz="1200"/>
            </a:lvl5pPr>
            <a:lvl6pPr>
              <a:lnSpc>
                <a:spcPts val="1600"/>
              </a:lnSpc>
              <a:spcAft>
                <a:spcPts val="0"/>
              </a:spcAft>
              <a:defRPr sz="1200"/>
            </a:lvl6pPr>
            <a:lvl7pPr>
              <a:lnSpc>
                <a:spcPts val="1600"/>
              </a:lnSpc>
              <a:spcAft>
                <a:spcPts val="0"/>
              </a:spcAft>
              <a:defRPr sz="1200"/>
            </a:lvl7pPr>
            <a:lvl8pPr>
              <a:lnSpc>
                <a:spcPts val="1600"/>
              </a:lnSpc>
              <a:spcAft>
                <a:spcPts val="0"/>
              </a:spcAft>
              <a:defRPr sz="1200"/>
            </a:lvl8pPr>
            <a:lvl9pPr>
              <a:lnSpc>
                <a:spcPts val="16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de-DE" dirty="0"/>
              <a:t>Bildunterzeile </a:t>
            </a:r>
            <a:r>
              <a:rPr lang="de-DE" dirty="0" err="1"/>
              <a:t>Bildunterzeile</a:t>
            </a:r>
            <a:r>
              <a:rPr lang="de-DE" dirty="0"/>
              <a:t> // für weitere Ebenen (Text)  &gt;&gt; Menü &gt; Start &gt; Absatz &gt; Listenebene erhöhen</a:t>
            </a:r>
          </a:p>
          <a:p>
            <a:pPr lvl="1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36703707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45">
          <p15:clr>
            <a:srgbClr val="FBAE40"/>
          </p15:clr>
        </p15:guide>
        <p15:guide id="2" pos="5443">
          <p15:clr>
            <a:srgbClr val="FBAE40"/>
          </p15:clr>
        </p15:guide>
        <p15:guide id="3" orient="horz" pos="291">
          <p15:clr>
            <a:srgbClr val="FBAE40"/>
          </p15:clr>
        </p15:guide>
        <p15:guide id="4" orient="horz" pos="1963">
          <p15:clr>
            <a:srgbClr val="FBAE40"/>
          </p15:clr>
        </p15:guide>
        <p15:guide id="5" pos="279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 inkl.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EC3A98A1-0379-4B57-A126-017C70E1949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4000" y="1272000"/>
            <a:ext cx="5280000" cy="3528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97D7879-BA70-4DD0-99E9-74C1A1FA34B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Titel | ggf. weitere Angaben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B422CC4-3EFE-4A06-B194-FAB2C24ECED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‹#›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6DC3B07E-B021-4B5C-9450-33EDD584445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4000" y="4944000"/>
            <a:ext cx="5280000" cy="768000"/>
          </a:xfrm>
        </p:spPr>
        <p:txBody>
          <a:bodyPr/>
          <a:lstStyle>
            <a:lvl1pPr>
              <a:lnSpc>
                <a:spcPts val="1600"/>
              </a:lnSpc>
              <a:spcAft>
                <a:spcPts val="0"/>
              </a:spcAft>
              <a:defRPr sz="1200"/>
            </a:lvl1pPr>
            <a:lvl2pPr>
              <a:lnSpc>
                <a:spcPts val="1600"/>
              </a:lnSpc>
              <a:spcAft>
                <a:spcPts val="0"/>
              </a:spcAft>
              <a:defRPr sz="1200"/>
            </a:lvl2pPr>
            <a:lvl3pPr>
              <a:lnSpc>
                <a:spcPts val="1600"/>
              </a:lnSpc>
              <a:spcAft>
                <a:spcPts val="0"/>
              </a:spcAft>
              <a:defRPr sz="1200"/>
            </a:lvl3pPr>
            <a:lvl4pPr>
              <a:lnSpc>
                <a:spcPts val="1600"/>
              </a:lnSpc>
              <a:spcAft>
                <a:spcPts val="0"/>
              </a:spcAft>
              <a:defRPr sz="1200"/>
            </a:lvl4pPr>
            <a:lvl5pPr>
              <a:lnSpc>
                <a:spcPts val="1600"/>
              </a:lnSpc>
              <a:spcAft>
                <a:spcPts val="0"/>
              </a:spcAft>
              <a:defRPr sz="1200"/>
            </a:lvl5pPr>
            <a:lvl6pPr>
              <a:lnSpc>
                <a:spcPts val="1600"/>
              </a:lnSpc>
              <a:spcAft>
                <a:spcPts val="0"/>
              </a:spcAft>
              <a:defRPr sz="1200"/>
            </a:lvl6pPr>
            <a:lvl7pPr>
              <a:lnSpc>
                <a:spcPts val="1600"/>
              </a:lnSpc>
              <a:spcAft>
                <a:spcPts val="0"/>
              </a:spcAft>
              <a:defRPr sz="1200"/>
            </a:lvl7pPr>
            <a:lvl8pPr>
              <a:lnSpc>
                <a:spcPts val="1600"/>
              </a:lnSpc>
              <a:spcAft>
                <a:spcPts val="0"/>
              </a:spcAft>
              <a:defRPr sz="1200"/>
            </a:lvl8pPr>
            <a:lvl9pPr>
              <a:lnSpc>
                <a:spcPts val="16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de-DE" dirty="0"/>
              <a:t>Bildunterzeile // für weitere Ebenen (Text) 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8" name="Bildplatzhalter 6">
            <a:extLst>
              <a:ext uri="{FF2B5EF4-FFF2-40B4-BE49-F238E27FC236}">
                <a16:creationId xmlns:a16="http://schemas.microsoft.com/office/drawing/2014/main" id="{CFABEA7C-7103-4FAC-AAB1-B8FF0684867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40000" y="1272000"/>
            <a:ext cx="5280000" cy="3528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9CA26BD8-E4CD-4A9F-ACC0-895F1FD2744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40000" y="4944000"/>
            <a:ext cx="5280000" cy="768000"/>
          </a:xfrm>
        </p:spPr>
        <p:txBody>
          <a:bodyPr/>
          <a:lstStyle>
            <a:lvl1pPr>
              <a:lnSpc>
                <a:spcPts val="1600"/>
              </a:lnSpc>
              <a:spcAft>
                <a:spcPts val="0"/>
              </a:spcAft>
              <a:defRPr sz="1200"/>
            </a:lvl1pPr>
            <a:lvl2pPr>
              <a:lnSpc>
                <a:spcPts val="1600"/>
              </a:lnSpc>
              <a:spcAft>
                <a:spcPts val="0"/>
              </a:spcAft>
              <a:defRPr sz="1200"/>
            </a:lvl2pPr>
            <a:lvl3pPr>
              <a:lnSpc>
                <a:spcPts val="1600"/>
              </a:lnSpc>
              <a:spcAft>
                <a:spcPts val="0"/>
              </a:spcAft>
              <a:defRPr sz="1200"/>
            </a:lvl3pPr>
            <a:lvl4pPr>
              <a:lnSpc>
                <a:spcPts val="1600"/>
              </a:lnSpc>
              <a:spcAft>
                <a:spcPts val="0"/>
              </a:spcAft>
              <a:defRPr sz="1200"/>
            </a:lvl4pPr>
            <a:lvl5pPr>
              <a:lnSpc>
                <a:spcPts val="1600"/>
              </a:lnSpc>
              <a:spcAft>
                <a:spcPts val="0"/>
              </a:spcAft>
              <a:defRPr sz="1200"/>
            </a:lvl5pPr>
            <a:lvl6pPr>
              <a:lnSpc>
                <a:spcPts val="1600"/>
              </a:lnSpc>
              <a:spcAft>
                <a:spcPts val="0"/>
              </a:spcAft>
              <a:defRPr sz="1200"/>
            </a:lvl6pPr>
            <a:lvl7pPr>
              <a:lnSpc>
                <a:spcPts val="1600"/>
              </a:lnSpc>
              <a:spcAft>
                <a:spcPts val="0"/>
              </a:spcAft>
              <a:defRPr sz="1200"/>
            </a:lvl7pPr>
            <a:lvl8pPr>
              <a:lnSpc>
                <a:spcPts val="1600"/>
              </a:lnSpc>
              <a:spcAft>
                <a:spcPts val="0"/>
              </a:spcAft>
              <a:defRPr sz="1200"/>
            </a:lvl8pPr>
            <a:lvl9pPr>
              <a:lnSpc>
                <a:spcPts val="16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de-DE" dirty="0"/>
              <a:t>Bildunterzeile // für weitere Ebenen (Text) 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0B3784F-BC20-4A45-986C-728B00F596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</p:spTree>
    <p:extLst>
      <p:ext uri="{BB962C8B-B14F-4D97-AF65-F5344CB8AC3E}">
        <p14:creationId xmlns:p14="http://schemas.microsoft.com/office/powerpoint/2010/main" val="13076508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45">
          <p15:clr>
            <a:srgbClr val="FBAE40"/>
          </p15:clr>
        </p15:guide>
        <p15:guide id="3" orient="horz" pos="596">
          <p15:clr>
            <a:srgbClr val="FBAE40"/>
          </p15:clr>
        </p15:guide>
        <p15:guide id="4" orient="horz" pos="2269">
          <p15:clr>
            <a:srgbClr val="FBAE40"/>
          </p15:clr>
        </p15:guide>
        <p15:guide id="5" pos="2790">
          <p15:clr>
            <a:srgbClr val="FBAE40"/>
          </p15:clr>
        </p15:guide>
        <p15:guide id="6" pos="544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 Text /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624000" y="1224000"/>
            <a:ext cx="4320000" cy="448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auf erster Ebene // für weitere Ebenen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| ggf. weitere Angaben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‹#›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6DB40BEE-2C74-4B7C-AA75-FB330D4E18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72000" y="1272000"/>
            <a:ext cx="6048000" cy="4032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18014974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83">
          <p15:clr>
            <a:srgbClr val="FBAE40"/>
          </p15:clr>
        </p15:guide>
        <p15:guide id="2" pos="5444">
          <p15:clr>
            <a:srgbClr val="FBAE40"/>
          </p15:clr>
        </p15:guide>
        <p15:guide id="3" orient="horz" pos="596">
          <p15:clr>
            <a:srgbClr val="FBAE40"/>
          </p15:clr>
        </p15:guide>
        <p15:guide id="4" orient="horz" pos="2509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 Text / Bild inkl. Bildunterz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624000" y="1224000"/>
            <a:ext cx="5472000" cy="448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auf erster Ebene // für weitere Ebenen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| ggf. weitere Angaben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‹#›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6DB40BEE-2C74-4B7C-AA75-FB330D4E18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40000" y="1272000"/>
            <a:ext cx="5280000" cy="3528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E8C92916-9C2D-4160-84A7-92C7AE8CF3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40000" y="4944000"/>
            <a:ext cx="5280000" cy="768000"/>
          </a:xfrm>
        </p:spPr>
        <p:txBody>
          <a:bodyPr/>
          <a:lstStyle>
            <a:lvl1pPr>
              <a:lnSpc>
                <a:spcPts val="1600"/>
              </a:lnSpc>
              <a:spcAft>
                <a:spcPts val="0"/>
              </a:spcAft>
              <a:defRPr sz="1200"/>
            </a:lvl1pPr>
            <a:lvl2pPr>
              <a:lnSpc>
                <a:spcPts val="1600"/>
              </a:lnSpc>
              <a:spcAft>
                <a:spcPts val="0"/>
              </a:spcAft>
              <a:defRPr sz="1200"/>
            </a:lvl2pPr>
            <a:lvl3pPr>
              <a:lnSpc>
                <a:spcPts val="1600"/>
              </a:lnSpc>
              <a:spcAft>
                <a:spcPts val="0"/>
              </a:spcAft>
              <a:defRPr sz="1200"/>
            </a:lvl3pPr>
            <a:lvl4pPr>
              <a:lnSpc>
                <a:spcPts val="1600"/>
              </a:lnSpc>
              <a:spcAft>
                <a:spcPts val="0"/>
              </a:spcAft>
              <a:defRPr sz="1200"/>
            </a:lvl4pPr>
            <a:lvl5pPr>
              <a:lnSpc>
                <a:spcPts val="1600"/>
              </a:lnSpc>
              <a:spcAft>
                <a:spcPts val="0"/>
              </a:spcAft>
              <a:defRPr sz="1200"/>
            </a:lvl5pPr>
            <a:lvl6pPr>
              <a:lnSpc>
                <a:spcPts val="1600"/>
              </a:lnSpc>
              <a:spcAft>
                <a:spcPts val="0"/>
              </a:spcAft>
              <a:defRPr sz="1200"/>
            </a:lvl6pPr>
            <a:lvl7pPr>
              <a:lnSpc>
                <a:spcPts val="1600"/>
              </a:lnSpc>
              <a:spcAft>
                <a:spcPts val="0"/>
              </a:spcAft>
              <a:defRPr sz="1200"/>
            </a:lvl7pPr>
            <a:lvl8pPr>
              <a:lnSpc>
                <a:spcPts val="1600"/>
              </a:lnSpc>
              <a:spcAft>
                <a:spcPts val="0"/>
              </a:spcAft>
              <a:defRPr sz="1200"/>
            </a:lvl8pPr>
            <a:lvl9pPr>
              <a:lnSpc>
                <a:spcPts val="16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de-DE" dirty="0"/>
              <a:t>Bildunterzeile // für weitere Ebenen (Text)  &gt;&gt; Menü &gt; Start &gt; Absatz &gt; Listenebene erhöhen </a:t>
            </a:r>
          </a:p>
          <a:p>
            <a:pPr lvl="0"/>
            <a:endParaRPr lang="de-DE" dirty="0"/>
          </a:p>
          <a:p>
            <a:pPr lvl="1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27833529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45">
          <p15:clr>
            <a:srgbClr val="FBAE40"/>
          </p15:clr>
        </p15:guide>
        <p15:guide id="2" pos="5444">
          <p15:clr>
            <a:srgbClr val="FBAE40"/>
          </p15:clr>
        </p15:guide>
        <p15:guide id="3" orient="horz" pos="596">
          <p15:clr>
            <a:srgbClr val="FBAE40"/>
          </p15:clr>
        </p15:guide>
        <p15:guide id="4" orient="horz" pos="2269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 Bild inkl. Bildunterzeile /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6960000" y="1224000"/>
            <a:ext cx="4560000" cy="448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auf erster Ebene // für weitere Ebenen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| ggf. weitere Angaben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‹#›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6DB40BEE-2C74-4B7C-AA75-FB330D4E18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4000" y="1272000"/>
            <a:ext cx="5280000" cy="3528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E8C92916-9C2D-4160-84A7-92C7AE8CF3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4000" y="4944000"/>
            <a:ext cx="5280000" cy="768000"/>
          </a:xfrm>
        </p:spPr>
        <p:txBody>
          <a:bodyPr/>
          <a:lstStyle>
            <a:lvl1pPr>
              <a:lnSpc>
                <a:spcPts val="1600"/>
              </a:lnSpc>
              <a:spcAft>
                <a:spcPts val="0"/>
              </a:spcAft>
              <a:defRPr sz="1200"/>
            </a:lvl1pPr>
            <a:lvl2pPr>
              <a:lnSpc>
                <a:spcPts val="1600"/>
              </a:lnSpc>
              <a:spcAft>
                <a:spcPts val="0"/>
              </a:spcAft>
              <a:defRPr sz="1200"/>
            </a:lvl2pPr>
            <a:lvl3pPr>
              <a:lnSpc>
                <a:spcPts val="1600"/>
              </a:lnSpc>
              <a:spcAft>
                <a:spcPts val="0"/>
              </a:spcAft>
              <a:defRPr sz="1200"/>
            </a:lvl3pPr>
            <a:lvl4pPr>
              <a:lnSpc>
                <a:spcPts val="1600"/>
              </a:lnSpc>
              <a:spcAft>
                <a:spcPts val="0"/>
              </a:spcAft>
              <a:defRPr sz="1200"/>
            </a:lvl4pPr>
            <a:lvl5pPr>
              <a:lnSpc>
                <a:spcPts val="1600"/>
              </a:lnSpc>
              <a:spcAft>
                <a:spcPts val="0"/>
              </a:spcAft>
              <a:defRPr sz="1200"/>
            </a:lvl5pPr>
            <a:lvl6pPr>
              <a:lnSpc>
                <a:spcPts val="1600"/>
              </a:lnSpc>
              <a:spcAft>
                <a:spcPts val="0"/>
              </a:spcAft>
              <a:defRPr sz="1200"/>
            </a:lvl6pPr>
            <a:lvl7pPr>
              <a:lnSpc>
                <a:spcPts val="1600"/>
              </a:lnSpc>
              <a:spcAft>
                <a:spcPts val="0"/>
              </a:spcAft>
              <a:defRPr sz="1200"/>
            </a:lvl7pPr>
            <a:lvl8pPr>
              <a:lnSpc>
                <a:spcPts val="1600"/>
              </a:lnSpc>
              <a:spcAft>
                <a:spcPts val="0"/>
              </a:spcAft>
              <a:defRPr sz="1200"/>
            </a:lvl8pPr>
            <a:lvl9pPr>
              <a:lnSpc>
                <a:spcPts val="16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de-DE" dirty="0"/>
              <a:t>Bildunterzeile // für weitere Ebenen (Text)  &gt;&gt; Menü &gt; Start &gt; Absatz &gt; Listenebene erhöhen </a:t>
            </a:r>
          </a:p>
          <a:p>
            <a:pPr lvl="0"/>
            <a:endParaRPr lang="de-DE" dirty="0"/>
          </a:p>
          <a:p>
            <a:pPr lvl="1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24427750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45">
          <p15:clr>
            <a:srgbClr val="FBAE40"/>
          </p15:clr>
        </p15:guide>
        <p15:guide id="2" pos="5444">
          <p15:clr>
            <a:srgbClr val="FBAE40"/>
          </p15:clr>
        </p15:guide>
        <p15:guide id="3" orient="horz" pos="596">
          <p15:clr>
            <a:srgbClr val="FBAE40"/>
          </p15:clr>
        </p15:guide>
        <p15:guide id="4" orient="horz" pos="2269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 Text /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624000" y="1224000"/>
            <a:ext cx="7200000" cy="448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auf erster Ebene // für weitere Ebenen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| ggf. weitere Angaben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‹#›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6DB40BEE-2C74-4B7C-AA75-FB330D4E18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40000" y="1272000"/>
            <a:ext cx="2880000" cy="1920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id="{73CCF540-0E4F-47A6-981D-1A856FBCB4E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640000" y="3504000"/>
            <a:ext cx="2880000" cy="1920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24450512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77">
          <p15:clr>
            <a:srgbClr val="FBAE40"/>
          </p15:clr>
        </p15:guide>
        <p15:guide id="2" pos="5444">
          <p15:clr>
            <a:srgbClr val="FBAE40"/>
          </p15:clr>
        </p15:guide>
        <p15:guide id="3" orient="horz" pos="596">
          <p15:clr>
            <a:srgbClr val="FBAE40"/>
          </p15:clr>
        </p15:guide>
        <p15:guide id="4" orient="horz" pos="1653">
          <p15:clr>
            <a:srgbClr val="FBAE40"/>
          </p15:clr>
        </p15:guide>
        <p15:guide id="5" orient="horz" pos="2564">
          <p15:clr>
            <a:srgbClr val="FBAE40"/>
          </p15:clr>
        </p15:guide>
        <p15:guide id="6" orient="horz" pos="1513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 2 Bilder /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320000" y="1224000"/>
            <a:ext cx="7200000" cy="448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auf erster Ebene // für weitere Ebenen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| ggf. weitere Angaben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‹#›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6DB40BEE-2C74-4B7C-AA75-FB330D4E18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4000" y="1272000"/>
            <a:ext cx="2880000" cy="1920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id="{73CCF540-0E4F-47A6-981D-1A856FBCB4E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4000" y="3504000"/>
            <a:ext cx="2880000" cy="1920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18156218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58">
          <p15:clr>
            <a:srgbClr val="FBAE40"/>
          </p15:clr>
        </p15:guide>
        <p15:guide id="2" pos="5444">
          <p15:clr>
            <a:srgbClr val="FBAE40"/>
          </p15:clr>
        </p15:guide>
        <p15:guide id="3" orient="horz" pos="596">
          <p15:clr>
            <a:srgbClr val="FBAE40"/>
          </p15:clr>
        </p15:guide>
        <p15:guide id="4" orient="horz" pos="1653">
          <p15:clr>
            <a:srgbClr val="FBAE40"/>
          </p15:clr>
        </p15:guide>
        <p15:guide id="5" orient="horz" pos="2564">
          <p15:clr>
            <a:srgbClr val="FBAE40"/>
          </p15:clr>
        </p15:guide>
        <p15:guide id="6" orient="horz" pos="1513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HEADLINE EINFÜGEN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62F6D41-300A-44A6-A773-F84C7424C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| ggf. weitere Angaben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5674647-E98A-4E91-B769-603FBD38F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‹#›</a:t>
            </a:fld>
            <a:r>
              <a:rPr lang="de-DE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300128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E7FEC2D-DBFC-481D-89EF-55316F02D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| ggf. weitere Angaben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BC5583F-31A1-412C-900F-41106AD78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‹#›</a:t>
            </a:fld>
            <a:r>
              <a:rPr lang="de-DE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22065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">
            <a:extLst>
              <a:ext uri="{FF2B5EF4-FFF2-40B4-BE49-F238E27FC236}">
                <a16:creationId xmlns:a16="http://schemas.microsoft.com/office/drawing/2014/main" id="{E10AE831-2867-F646-83B4-DA810147BE78}"/>
              </a:ext>
            </a:extLst>
          </p:cNvPr>
          <p:cNvSpPr txBox="1"/>
          <p:nvPr userDrawn="1"/>
        </p:nvSpPr>
        <p:spPr>
          <a:xfrm>
            <a:off x="219600" y="6390591"/>
            <a:ext cx="489047" cy="427215"/>
          </a:xfrm>
          <a:prstGeom prst="rect">
            <a:avLst/>
          </a:prstGeom>
          <a:noFill/>
        </p:spPr>
        <p:txBody>
          <a:bodyPr wrap="none" lIns="0" rtlCol="0" anchor="ctr" anchorCtr="0">
            <a:noAutofit/>
          </a:bodyPr>
          <a:lstStyle/>
          <a:p>
            <a:fld id="{C2010D74-AEB2-4A4B-A2EC-3697475144BD}" type="slidenum">
              <a:rPr lang="en-GB" sz="1400" b="0" kern="1200" smtClean="0">
                <a:solidFill>
                  <a:srgbClr val="004C93"/>
                </a:solidFill>
                <a:latin typeface="+mn-lt"/>
                <a:ea typeface="ＭＳ Ｐゴシック" charset="-128"/>
                <a:cs typeface="Calibri" panose="020F0502020204030204" pitchFamily="34" charset="0"/>
              </a:rPr>
              <a:t>‹#›</a:t>
            </a:fld>
            <a:endParaRPr lang="en-GB" sz="1400" b="0" kern="1200" dirty="0">
              <a:solidFill>
                <a:srgbClr val="004C93"/>
              </a:solidFill>
              <a:latin typeface="+mn-lt"/>
              <a:ea typeface="ＭＳ Ｐゴシック" charset="-128"/>
              <a:cs typeface="Calibri" panose="020F0502020204030204" pitchFamily="34" charset="0"/>
            </a:endParaRPr>
          </a:p>
        </p:txBody>
      </p:sp>
      <p:sp>
        <p:nvSpPr>
          <p:cNvPr id="6" name="Title">
            <a:extLst>
              <a:ext uri="{FF2B5EF4-FFF2-40B4-BE49-F238E27FC236}">
                <a16:creationId xmlns:a16="http://schemas.microsoft.com/office/drawing/2014/main" id="{60DD7736-FA16-9041-A930-CE6D748B0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99" y="108000"/>
            <a:ext cx="11764994" cy="792000"/>
          </a:xfrm>
        </p:spPr>
        <p:txBody>
          <a:bodyPr tIns="36000" bIns="36000">
            <a:noAutofit/>
          </a:bodyPr>
          <a:lstStyle>
            <a:lvl1pPr>
              <a:defRPr lang="de-DE" sz="3600" b="1" baseline="0" smtClean="0">
                <a:solidFill>
                  <a:srgbClr val="004C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US" noProof="0" dirty="0"/>
          </a:p>
        </p:txBody>
      </p:sp>
      <p:grpSp>
        <p:nvGrpSpPr>
          <p:cNvPr id="22" name="Area C" hidden="1">
            <a:extLst>
              <a:ext uri="{FF2B5EF4-FFF2-40B4-BE49-F238E27FC236}">
                <a16:creationId xmlns:a16="http://schemas.microsoft.com/office/drawing/2014/main" id="{0F8AF86F-DAD4-E648-A096-8E7DDD34F16A}"/>
              </a:ext>
            </a:extLst>
          </p:cNvPr>
          <p:cNvGrpSpPr/>
          <p:nvPr userDrawn="1"/>
        </p:nvGrpSpPr>
        <p:grpSpPr>
          <a:xfrm>
            <a:off x="11407608" y="144000"/>
            <a:ext cx="720000" cy="720000"/>
            <a:chOff x="11448000" y="144000"/>
            <a:chExt cx="720000" cy="720000"/>
          </a:xfrm>
        </p:grpSpPr>
        <p:sp>
          <p:nvSpPr>
            <p:cNvPr id="23" name="Element_C">
              <a:extLst>
                <a:ext uri="{FF2B5EF4-FFF2-40B4-BE49-F238E27FC236}">
                  <a16:creationId xmlns:a16="http://schemas.microsoft.com/office/drawing/2014/main" id="{717E5556-728B-D449-9DB4-95716CFA47C0}"/>
                </a:ext>
              </a:extLst>
            </p:cNvPr>
            <p:cNvSpPr/>
            <p:nvPr/>
          </p:nvSpPr>
          <p:spPr>
            <a:xfrm flipH="1">
              <a:off x="11448000" y="144000"/>
              <a:ext cx="720000" cy="720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6000" tIns="36000" rIns="36000" bIns="36000" rtlCol="0" anchor="ctr">
              <a:normAutofit/>
            </a:bodyPr>
            <a:lstStyle/>
            <a:p>
              <a:pPr algn="ctr"/>
              <a:endParaRPr lang="de-D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Text_C">
              <a:extLst>
                <a:ext uri="{FF2B5EF4-FFF2-40B4-BE49-F238E27FC236}">
                  <a16:creationId xmlns:a16="http://schemas.microsoft.com/office/drawing/2014/main" id="{3331879B-FD0F-4F43-8A20-22FB5D4129E5}"/>
                </a:ext>
              </a:extLst>
            </p:cNvPr>
            <p:cNvSpPr txBox="1"/>
            <p:nvPr/>
          </p:nvSpPr>
          <p:spPr>
            <a:xfrm>
              <a:off x="11448000" y="288000"/>
              <a:ext cx="720000" cy="43200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norm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C01</a:t>
              </a:r>
              <a:endParaRPr lang="en-DE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6" name="Area B" hidden="1">
            <a:extLst>
              <a:ext uri="{FF2B5EF4-FFF2-40B4-BE49-F238E27FC236}">
                <a16:creationId xmlns:a16="http://schemas.microsoft.com/office/drawing/2014/main" id="{5F7337AB-AC00-9A4F-AE65-68CE30482C06}"/>
              </a:ext>
            </a:extLst>
          </p:cNvPr>
          <p:cNvGrpSpPr/>
          <p:nvPr userDrawn="1"/>
        </p:nvGrpSpPr>
        <p:grpSpPr>
          <a:xfrm>
            <a:off x="11407608" y="144000"/>
            <a:ext cx="720000" cy="720000"/>
            <a:chOff x="11448000" y="144000"/>
            <a:chExt cx="720000" cy="720000"/>
          </a:xfrm>
        </p:grpSpPr>
        <p:sp>
          <p:nvSpPr>
            <p:cNvPr id="17" name="Element_B">
              <a:extLst>
                <a:ext uri="{FF2B5EF4-FFF2-40B4-BE49-F238E27FC236}">
                  <a16:creationId xmlns:a16="http://schemas.microsoft.com/office/drawing/2014/main" id="{C489C6BB-48D0-214E-8C59-0E82FE50998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>
              <a:off x="11448000" y="144000"/>
              <a:ext cx="720000" cy="72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6000" tIns="36000" rIns="36000" bIns="36000" rtlCol="0" anchor="ctr">
              <a:normAutofit/>
            </a:bodyPr>
            <a:lstStyle/>
            <a:p>
              <a:pPr algn="ctr"/>
              <a:endParaRPr lang="de-DE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Text_B">
              <a:extLst>
                <a:ext uri="{FF2B5EF4-FFF2-40B4-BE49-F238E27FC236}">
                  <a16:creationId xmlns:a16="http://schemas.microsoft.com/office/drawing/2014/main" id="{96CD414C-3C04-2E4A-897D-68B2E774E954}"/>
                </a:ext>
              </a:extLst>
            </p:cNvPr>
            <p:cNvSpPr txBox="1"/>
            <p:nvPr/>
          </p:nvSpPr>
          <p:spPr>
            <a:xfrm>
              <a:off x="11448000" y="288000"/>
              <a:ext cx="720000" cy="43200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norm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B02</a:t>
              </a:r>
              <a:endParaRPr lang="en-DE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28" name="Design Element: Line">
            <a:extLst>
              <a:ext uri="{FF2B5EF4-FFF2-40B4-BE49-F238E27FC236}">
                <a16:creationId xmlns:a16="http://schemas.microsoft.com/office/drawing/2014/main" id="{78779EE9-EA30-7A40-A4ED-51C6928F2CBA}"/>
              </a:ext>
            </a:extLst>
          </p:cNvPr>
          <p:cNvCxnSpPr>
            <a:cxnSpLocks/>
          </p:cNvCxnSpPr>
          <p:nvPr userDrawn="1"/>
        </p:nvCxnSpPr>
        <p:spPr>
          <a:xfrm>
            <a:off x="215999" y="6342499"/>
            <a:ext cx="1176499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resentation Details">
            <a:extLst>
              <a:ext uri="{FF2B5EF4-FFF2-40B4-BE49-F238E27FC236}">
                <a16:creationId xmlns:a16="http://schemas.microsoft.com/office/drawing/2014/main" id="{4D7C228A-EAD6-1667-CBEA-C827F0274DC9}"/>
              </a:ext>
            </a:extLst>
          </p:cNvPr>
          <p:cNvSpPr txBox="1"/>
          <p:nvPr userDrawn="1"/>
        </p:nvSpPr>
        <p:spPr>
          <a:xfrm>
            <a:off x="580104" y="6372000"/>
            <a:ext cx="4995073" cy="485999"/>
          </a:xfrm>
          <a:prstGeom prst="rect">
            <a:avLst/>
          </a:prstGeom>
          <a:noFill/>
        </p:spPr>
        <p:txBody>
          <a:bodyPr wrap="none" lIns="90000" rIns="90000" rtlCol="0" anchor="ctr" anchorCtr="0">
            <a:noAutofit/>
          </a:bodyPr>
          <a:lstStyle/>
          <a:p>
            <a:r>
              <a:rPr lang="en-US" sz="1300" b="1" noProof="0" dirty="0">
                <a:solidFill>
                  <a:srgbClr val="004C93"/>
                </a:solidFill>
              </a:rPr>
              <a:t>DIMENSION</a:t>
            </a:r>
          </a:p>
          <a:p>
            <a:r>
              <a:rPr lang="en-US" sz="1200" noProof="0" dirty="0">
                <a:solidFill>
                  <a:srgbClr val="004C93"/>
                </a:solidFill>
              </a:rPr>
              <a:t>14 November 2024 | RDMS Workshop</a:t>
            </a:r>
          </a:p>
        </p:txBody>
      </p:sp>
      <p:sp>
        <p:nvSpPr>
          <p:cNvPr id="7" name="References" hidden="1">
            <a:extLst>
              <a:ext uri="{FF2B5EF4-FFF2-40B4-BE49-F238E27FC236}">
                <a16:creationId xmlns:a16="http://schemas.microsoft.com/office/drawing/2014/main" id="{9F55CC67-CB81-B052-1C1C-EF8D44B1F4E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69023" y="6362393"/>
            <a:ext cx="5313301" cy="485999"/>
          </a:xfrm>
        </p:spPr>
        <p:txBody>
          <a:bodyPr lIns="36000" tIns="18000" rIns="36000" bIns="0">
            <a:normAutofit/>
          </a:bodyPr>
          <a:lstStyle>
            <a:lvl1pPr marL="0" indent="-228600">
              <a:lnSpc>
                <a:spcPct val="100000"/>
              </a:lnSpc>
              <a:spcBef>
                <a:spcPts val="0"/>
              </a:spcBef>
              <a:buFont typeface="+mj-lt"/>
              <a:buAutoNum type="arabicParenBoth"/>
              <a:defRPr sz="1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noProof="0" dirty="0"/>
              <a:t>Reference 1</a:t>
            </a:r>
          </a:p>
          <a:p>
            <a:pPr lvl="0"/>
            <a:r>
              <a:rPr lang="en-US" noProof="0" dirty="0"/>
              <a:t>Reference 2</a:t>
            </a:r>
          </a:p>
          <a:p>
            <a:pPr lvl="0"/>
            <a:r>
              <a:rPr lang="en-US" noProof="0" dirty="0"/>
              <a:t>Reference 3</a:t>
            </a:r>
          </a:p>
        </p:txBody>
      </p:sp>
    </p:spTree>
    <p:extLst>
      <p:ext uri="{BB962C8B-B14F-4D97-AF65-F5344CB8AC3E}">
        <p14:creationId xmlns:p14="http://schemas.microsoft.com/office/powerpoint/2010/main" val="26881423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Headline //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2pPr defTabSz="311992">
              <a:tabLst>
                <a:tab pos="311992" algn="l"/>
              </a:tabLst>
              <a:defRPr/>
            </a:lvl2pPr>
            <a:lvl3pPr defTabSz="311992">
              <a:tabLst>
                <a:tab pos="311992" algn="l"/>
              </a:tabLst>
              <a:defRPr/>
            </a:lvl3pPr>
            <a:lvl4pPr defTabSz="311992">
              <a:tabLst>
                <a:tab pos="311992" algn="l"/>
              </a:tabLst>
              <a:defRPr/>
            </a:lvl4pPr>
            <a:lvl5pPr defTabSz="311992">
              <a:tabLst>
                <a:tab pos="311992" algn="l"/>
              </a:tabLst>
              <a:defRPr/>
            </a:lvl5pPr>
            <a:lvl6pPr marL="0" indent="0" defTabSz="311992">
              <a:buFont typeface="+mj-lt"/>
              <a:buNone/>
              <a:tabLst>
                <a:tab pos="311992" algn="l"/>
              </a:tabLst>
              <a:defRPr/>
            </a:lvl6pPr>
            <a:lvl7pPr defTabSz="311992">
              <a:tabLst>
                <a:tab pos="311992" algn="l"/>
              </a:tabLst>
              <a:defRPr/>
            </a:lvl7pPr>
            <a:lvl8pPr defTabSz="311992">
              <a:tabLst>
                <a:tab pos="311992" algn="l"/>
              </a:tabLst>
              <a:defRPr/>
            </a:lvl8pPr>
            <a:lvl9pPr defTabSz="311992">
              <a:tabLst>
                <a:tab pos="311992" algn="l"/>
              </a:tabLst>
              <a:defRPr/>
            </a:lvl9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auf erster Ebene // für weitere Ebenen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| ggf. weitere Angaben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‹#›</a:t>
            </a:fld>
            <a:r>
              <a:rPr lang="de-DE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7058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624000" y="5640000"/>
            <a:ext cx="10080000" cy="432000"/>
          </a:xfrm>
        </p:spPr>
        <p:txBody>
          <a:bodyPr/>
          <a:lstStyle>
            <a:lvl1pPr marL="0" indent="0" algn="l">
              <a:lnSpc>
                <a:spcPts val="3200"/>
              </a:lnSpc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bg2"/>
                </a:solidFill>
              </a:defRPr>
            </a:lvl1pPr>
            <a:lvl2pPr marL="0" indent="0" algn="l">
              <a:lnSpc>
                <a:spcPts val="3200"/>
              </a:lnSpc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bg2"/>
                </a:solidFill>
              </a:defRPr>
            </a:lvl2pPr>
            <a:lvl3pPr marL="0" indent="0" algn="l">
              <a:lnSpc>
                <a:spcPts val="3200"/>
              </a:lnSpc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bg2"/>
                </a:solidFill>
              </a:defRPr>
            </a:lvl3pPr>
            <a:lvl4pPr marL="0" indent="0" algn="l">
              <a:lnSpc>
                <a:spcPts val="3200"/>
              </a:lnSpc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bg2"/>
                </a:solidFill>
              </a:defRPr>
            </a:lvl4pPr>
            <a:lvl5pPr marL="0" indent="0" algn="l">
              <a:lnSpc>
                <a:spcPts val="3200"/>
              </a:lnSpc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bg2"/>
                </a:solidFill>
              </a:defRPr>
            </a:lvl5pPr>
            <a:lvl6pPr marL="0" indent="0" algn="l">
              <a:lnSpc>
                <a:spcPts val="3200"/>
              </a:lnSpc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bg2"/>
                </a:solidFill>
              </a:defRPr>
            </a:lvl6pPr>
            <a:lvl7pPr marL="0" indent="0" algn="l">
              <a:lnSpc>
                <a:spcPts val="3200"/>
              </a:lnSpc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bg2"/>
                </a:solidFill>
              </a:defRPr>
            </a:lvl7pPr>
            <a:lvl8pPr marL="0" indent="0" algn="l">
              <a:lnSpc>
                <a:spcPts val="3200"/>
              </a:lnSpc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bg2"/>
                </a:solidFill>
              </a:defRPr>
            </a:lvl8pPr>
            <a:lvl9pPr marL="0" indent="0" algn="l">
              <a:lnSpc>
                <a:spcPts val="3200"/>
              </a:lnSpc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bg2"/>
                </a:solidFill>
              </a:defRPr>
            </a:lvl9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624000" y="6240000"/>
            <a:ext cx="10080000" cy="192000"/>
          </a:xfr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0D81F06-1D47-4C44-8C29-89662B0E16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4000" y="4665600"/>
            <a:ext cx="3340800" cy="231864"/>
          </a:xfrm>
          <a:prstGeom prst="rect">
            <a:avLst/>
          </a:prstGeom>
        </p:spPr>
      </p:pic>
      <p:sp>
        <p:nvSpPr>
          <p:cNvPr id="22" name="Bildplatzhalter 21">
            <a:extLst>
              <a:ext uri="{FF2B5EF4-FFF2-40B4-BE49-F238E27FC236}">
                <a16:creationId xmlns:a16="http://schemas.microsoft.com/office/drawing/2014/main" id="{84C7B36F-18FD-48F5-9A0D-FC40AEE68D0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-1"/>
            <a:ext cx="10910400" cy="4248000"/>
          </a:xfrm>
          <a:custGeom>
            <a:avLst/>
            <a:gdLst>
              <a:gd name="connsiteX0" fmla="*/ 0 w 8182800"/>
              <a:gd name="connsiteY0" fmla="*/ 0 h 3186000"/>
              <a:gd name="connsiteX1" fmla="*/ 8182800 w 8182800"/>
              <a:gd name="connsiteY1" fmla="*/ 0 h 3186000"/>
              <a:gd name="connsiteX2" fmla="*/ 8182800 w 8182800"/>
              <a:gd name="connsiteY2" fmla="*/ 1 h 3186000"/>
              <a:gd name="connsiteX3" fmla="*/ 7225201 w 8182800"/>
              <a:gd name="connsiteY3" fmla="*/ 1 h 3186000"/>
              <a:gd name="connsiteX4" fmla="*/ 7225201 w 8182800"/>
              <a:gd name="connsiteY4" fmla="*/ 1440001 h 3186000"/>
              <a:gd name="connsiteX5" fmla="*/ 8182800 w 8182800"/>
              <a:gd name="connsiteY5" fmla="*/ 1440001 h 3186000"/>
              <a:gd name="connsiteX6" fmla="*/ 8182800 w 8182800"/>
              <a:gd name="connsiteY6" fmla="*/ 3186000 h 3186000"/>
              <a:gd name="connsiteX7" fmla="*/ 0 w 8182800"/>
              <a:gd name="connsiteY7" fmla="*/ 3186000 h 31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82800" h="3186000">
                <a:moveTo>
                  <a:pt x="0" y="0"/>
                </a:moveTo>
                <a:lnTo>
                  <a:pt x="8182800" y="0"/>
                </a:lnTo>
                <a:lnTo>
                  <a:pt x="8182800" y="1"/>
                </a:lnTo>
                <a:lnTo>
                  <a:pt x="7225201" y="1"/>
                </a:lnTo>
                <a:lnTo>
                  <a:pt x="7225201" y="1440001"/>
                </a:lnTo>
                <a:lnTo>
                  <a:pt x="8182800" y="1440001"/>
                </a:lnTo>
                <a:lnTo>
                  <a:pt x="8182800" y="3186000"/>
                </a:lnTo>
                <a:lnTo>
                  <a:pt x="0" y="3186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C28E9FB3-DC3C-4E55-9877-2DEEAAB329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33600" y="0"/>
            <a:ext cx="1920483" cy="1920000"/>
          </a:xfrm>
          <a:prstGeom prst="rect">
            <a:avLst/>
          </a:prstGeom>
        </p:spPr>
      </p:pic>
      <p:sp>
        <p:nvSpPr>
          <p:cNvPr id="23" name="Titel 22">
            <a:extLst>
              <a:ext uri="{FF2B5EF4-FFF2-40B4-BE49-F238E27FC236}">
                <a16:creationId xmlns:a16="http://schemas.microsoft.com/office/drawing/2014/main" id="{259FB325-4F00-4E24-9BB5-CBE59A8EE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000" y="5193600"/>
            <a:ext cx="4703915" cy="432000"/>
          </a:xfrm>
        </p:spPr>
        <p:txBody>
          <a:bodyPr/>
          <a:lstStyle>
            <a:lvl1pPr>
              <a:lnSpc>
                <a:spcPts val="3333"/>
              </a:lnSpc>
              <a:defRPr cap="all" baseline="0"/>
            </a:lvl1pPr>
          </a:lstStyle>
          <a:p>
            <a:pPr lvl="0"/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EA11C8C5-D6EB-4C5D-9539-1ADEFC0908B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569599" y="5193600"/>
            <a:ext cx="3340800" cy="432000"/>
          </a:xfrm>
        </p:spPr>
        <p:txBody>
          <a:bodyPr anchor="ctr" anchorCtr="0"/>
          <a:lstStyle>
            <a:lvl1pPr algn="ctr">
              <a:defRPr sz="1400"/>
            </a:lvl1pPr>
          </a:lstStyle>
          <a:p>
            <a:r>
              <a:rPr lang="de-DE" dirty="0"/>
              <a:t>Logo auf Platzhalter ziehen</a:t>
            </a:r>
          </a:p>
        </p:txBody>
      </p:sp>
    </p:spTree>
    <p:extLst>
      <p:ext uri="{BB962C8B-B14F-4D97-AF65-F5344CB8AC3E}">
        <p14:creationId xmlns:p14="http://schemas.microsoft.com/office/powerpoint/2010/main" val="31691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 HERVORHEBUNG MIT VIEL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88A6D120-9FDF-4BA4-88F2-0C6E4507EEA9}"/>
              </a:ext>
            </a:extLst>
          </p:cNvPr>
          <p:cNvSpPr/>
          <p:nvPr userDrawn="1"/>
        </p:nvSpPr>
        <p:spPr>
          <a:xfrm>
            <a:off x="0" y="0"/>
            <a:ext cx="12192000" cy="686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240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F15F71-44DB-4D13-AE55-D28F1D1B73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4000" y="1008000"/>
            <a:ext cx="10896000" cy="960000"/>
          </a:xfrm>
        </p:spPr>
        <p:txBody>
          <a:bodyPr/>
          <a:lstStyle>
            <a:lvl1pPr>
              <a:lnSpc>
                <a:spcPts val="7600"/>
              </a:lnSpc>
              <a:defRPr sz="6400" b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Kapitel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F3B6EDCF-E80D-4E83-A8E4-8D2B26F44C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4000" y="1968589"/>
            <a:ext cx="10896000" cy="1919817"/>
          </a:xfrm>
        </p:spPr>
        <p:txBody>
          <a:bodyPr/>
          <a:lstStyle>
            <a:lvl1pPr>
              <a:lnSpc>
                <a:spcPts val="7600"/>
              </a:lnSpc>
              <a:defRPr sz="6400" b="1">
                <a:solidFill>
                  <a:schemeClr val="bg1"/>
                </a:solidFill>
              </a:defRPr>
            </a:lvl1pPr>
            <a:lvl2pPr>
              <a:lnSpc>
                <a:spcPts val="7600"/>
              </a:lnSpc>
              <a:defRPr sz="6400" b="1">
                <a:solidFill>
                  <a:schemeClr val="bg1"/>
                </a:solidFill>
              </a:defRPr>
            </a:lvl2pPr>
            <a:lvl3pPr>
              <a:lnSpc>
                <a:spcPts val="7600"/>
              </a:lnSpc>
              <a:defRPr sz="6400" b="1">
                <a:solidFill>
                  <a:schemeClr val="bg1"/>
                </a:solidFill>
              </a:defRPr>
            </a:lvl3pPr>
            <a:lvl4pPr>
              <a:lnSpc>
                <a:spcPts val="7600"/>
              </a:lnSpc>
              <a:defRPr sz="6400" b="1">
                <a:solidFill>
                  <a:schemeClr val="bg1"/>
                </a:solidFill>
              </a:defRPr>
            </a:lvl4pPr>
            <a:lvl5pPr>
              <a:lnSpc>
                <a:spcPts val="7600"/>
              </a:lnSpc>
              <a:defRPr sz="6400" b="1">
                <a:solidFill>
                  <a:schemeClr val="bg1"/>
                </a:solidFill>
              </a:defRPr>
            </a:lvl5pPr>
            <a:lvl6pPr>
              <a:lnSpc>
                <a:spcPts val="7600"/>
              </a:lnSpc>
              <a:defRPr sz="6400" b="1">
                <a:solidFill>
                  <a:schemeClr val="bg1"/>
                </a:solidFill>
              </a:defRPr>
            </a:lvl6pPr>
            <a:lvl7pPr>
              <a:lnSpc>
                <a:spcPts val="7600"/>
              </a:lnSpc>
              <a:defRPr sz="6400" b="1">
                <a:solidFill>
                  <a:schemeClr val="bg1"/>
                </a:solidFill>
              </a:defRPr>
            </a:lvl7pPr>
            <a:lvl8pPr>
              <a:lnSpc>
                <a:spcPts val="7600"/>
              </a:lnSpc>
              <a:defRPr sz="6400" b="1">
                <a:solidFill>
                  <a:schemeClr val="bg1"/>
                </a:solidFill>
              </a:defRPr>
            </a:lvl8pPr>
            <a:lvl9pPr>
              <a:lnSpc>
                <a:spcPts val="7600"/>
              </a:lnSpc>
              <a:defRPr sz="64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Hervorhebung</a:t>
            </a:r>
          </a:p>
        </p:txBody>
      </p:sp>
    </p:spTree>
    <p:extLst>
      <p:ext uri="{BB962C8B-B14F-4D97-AF65-F5344CB8AC3E}">
        <p14:creationId xmlns:p14="http://schemas.microsoft.com/office/powerpoint/2010/main" val="18550497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 HERVORHEBUNG MIT VIEL INH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88A6D120-9FDF-4BA4-88F2-0C6E4507EEA9}"/>
              </a:ext>
            </a:extLst>
          </p:cNvPr>
          <p:cNvSpPr/>
          <p:nvPr userDrawn="1"/>
        </p:nvSpPr>
        <p:spPr>
          <a:xfrm>
            <a:off x="0" y="0"/>
            <a:ext cx="12192000" cy="686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240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F15F71-44DB-4D13-AE55-D28F1D1B73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4000" y="1104000"/>
            <a:ext cx="10896000" cy="720000"/>
          </a:xfrm>
        </p:spPr>
        <p:txBody>
          <a:bodyPr/>
          <a:lstStyle>
            <a:lvl1pPr>
              <a:lnSpc>
                <a:spcPts val="5867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Kapitel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F3B6EDCF-E80D-4E83-A8E4-8D2B26F44C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4000" y="1823999"/>
            <a:ext cx="10896000" cy="3888000"/>
          </a:xfrm>
        </p:spPr>
        <p:txBody>
          <a:bodyPr/>
          <a:lstStyle>
            <a:lvl1pPr>
              <a:lnSpc>
                <a:spcPts val="5867"/>
              </a:lnSpc>
              <a:spcAft>
                <a:spcPts val="0"/>
              </a:spcAft>
              <a:defRPr sz="4800" b="0">
                <a:solidFill>
                  <a:schemeClr val="bg1"/>
                </a:solidFill>
              </a:defRPr>
            </a:lvl1pPr>
            <a:lvl2pPr>
              <a:lnSpc>
                <a:spcPts val="5867"/>
              </a:lnSpc>
              <a:defRPr sz="4800" b="0">
                <a:solidFill>
                  <a:schemeClr val="bg1"/>
                </a:solidFill>
              </a:defRPr>
            </a:lvl2pPr>
            <a:lvl3pPr>
              <a:lnSpc>
                <a:spcPts val="5867"/>
              </a:lnSpc>
              <a:defRPr sz="4800" b="0">
                <a:solidFill>
                  <a:schemeClr val="bg1"/>
                </a:solidFill>
              </a:defRPr>
            </a:lvl3pPr>
            <a:lvl4pPr>
              <a:lnSpc>
                <a:spcPts val="5867"/>
              </a:lnSpc>
              <a:defRPr sz="4800" b="0">
                <a:solidFill>
                  <a:schemeClr val="bg1"/>
                </a:solidFill>
              </a:defRPr>
            </a:lvl4pPr>
            <a:lvl5pPr>
              <a:lnSpc>
                <a:spcPts val="5867"/>
              </a:lnSpc>
              <a:defRPr sz="4800" b="0">
                <a:solidFill>
                  <a:schemeClr val="bg1"/>
                </a:solidFill>
              </a:defRPr>
            </a:lvl5pPr>
            <a:lvl6pPr>
              <a:lnSpc>
                <a:spcPts val="5867"/>
              </a:lnSpc>
              <a:defRPr sz="4800" b="0">
                <a:solidFill>
                  <a:schemeClr val="bg1"/>
                </a:solidFill>
              </a:defRPr>
            </a:lvl6pPr>
            <a:lvl7pPr>
              <a:lnSpc>
                <a:spcPts val="5867"/>
              </a:lnSpc>
              <a:defRPr sz="4800" b="0">
                <a:solidFill>
                  <a:schemeClr val="bg1"/>
                </a:solidFill>
              </a:defRPr>
            </a:lvl7pPr>
            <a:lvl8pPr>
              <a:lnSpc>
                <a:spcPts val="5867"/>
              </a:lnSpc>
              <a:defRPr sz="4800" b="0">
                <a:solidFill>
                  <a:schemeClr val="bg1"/>
                </a:solidFill>
              </a:defRPr>
            </a:lvl8pPr>
            <a:lvl9pPr>
              <a:lnSpc>
                <a:spcPts val="5867"/>
              </a:lnSpc>
              <a:defRPr sz="48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Hervorhebung</a:t>
            </a:r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225248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line //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2pPr defTabSz="311992">
              <a:tabLst>
                <a:tab pos="311992" algn="l"/>
              </a:tabLst>
              <a:defRPr/>
            </a:lvl2pPr>
            <a:lvl3pPr defTabSz="311992">
              <a:tabLst>
                <a:tab pos="311992" algn="l"/>
              </a:tabLst>
              <a:defRPr/>
            </a:lvl3pPr>
            <a:lvl4pPr defTabSz="311992">
              <a:tabLst>
                <a:tab pos="311992" algn="l"/>
              </a:tabLst>
              <a:defRPr/>
            </a:lvl4pPr>
            <a:lvl5pPr defTabSz="311992">
              <a:tabLst>
                <a:tab pos="311992" algn="l"/>
              </a:tabLst>
              <a:defRPr/>
            </a:lvl5pPr>
            <a:lvl6pPr marL="0" indent="0" defTabSz="311992">
              <a:buFont typeface="+mj-lt"/>
              <a:buNone/>
              <a:tabLst>
                <a:tab pos="311992" algn="l"/>
              </a:tabLst>
              <a:defRPr/>
            </a:lvl6pPr>
            <a:lvl7pPr defTabSz="311992">
              <a:tabLst>
                <a:tab pos="311992" algn="l"/>
              </a:tabLst>
              <a:defRPr/>
            </a:lvl7pPr>
            <a:lvl8pPr defTabSz="311992">
              <a:tabLst>
                <a:tab pos="311992" algn="l"/>
              </a:tabLst>
              <a:defRPr/>
            </a:lvl8pPr>
            <a:lvl9pPr defTabSz="311992">
              <a:tabLst>
                <a:tab pos="311992" algn="l"/>
              </a:tabLst>
              <a:defRPr/>
            </a:lvl9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auf erster Ebene // für weitere Ebenen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| ggf. weitere Angaben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‹#›</a:t>
            </a:fld>
            <a:r>
              <a:rPr lang="de-DE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6034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 //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| ggf. weitere Angaben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‹#›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5" name="Tabellenplatzhalter 4">
            <a:extLst>
              <a:ext uri="{FF2B5EF4-FFF2-40B4-BE49-F238E27FC236}">
                <a16:creationId xmlns:a16="http://schemas.microsoft.com/office/drawing/2014/main" id="{F5A8BB0B-4BD0-4791-8A9B-89C9D0000E35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24000" y="1224000"/>
            <a:ext cx="10896000" cy="4488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Tabelle durch Klicken auf Symbol hinzufügen</a:t>
            </a:r>
            <a:endParaRPr lang="de-DE" dirty="0"/>
          </a:p>
        </p:txBody>
      </p:sp>
      <p:grpSp>
        <p:nvGrpSpPr>
          <p:cNvPr id="6" name="Regieanweisungen">
            <a:extLst>
              <a:ext uri="{FF2B5EF4-FFF2-40B4-BE49-F238E27FC236}">
                <a16:creationId xmlns:a16="http://schemas.microsoft.com/office/drawing/2014/main" id="{20CE116F-C667-495A-B654-8B72C3A079E7}"/>
              </a:ext>
            </a:extLst>
          </p:cNvPr>
          <p:cNvGrpSpPr/>
          <p:nvPr userDrawn="1"/>
        </p:nvGrpSpPr>
        <p:grpSpPr>
          <a:xfrm>
            <a:off x="-3505067" y="-624000"/>
            <a:ext cx="19778197" cy="8111999"/>
            <a:chOff x="-2628800" y="-468000"/>
            <a:chExt cx="14833648" cy="6083999"/>
          </a:xfrm>
        </p:grpSpPr>
        <p:sp>
          <p:nvSpPr>
            <p:cNvPr id="16" name="Listenebenen">
              <a:extLst>
                <a:ext uri="{FF2B5EF4-FFF2-40B4-BE49-F238E27FC236}">
                  <a16:creationId xmlns:a16="http://schemas.microsoft.com/office/drawing/2014/main" id="{84A0104B-AA90-4DE7-ADAE-6959FBC15DB1}"/>
                </a:ext>
              </a:extLst>
            </p:cNvPr>
            <p:cNvSpPr txBox="1"/>
            <p:nvPr userDrawn="1"/>
          </p:nvSpPr>
          <p:spPr>
            <a:xfrm rot="10800000" flipH="1" flipV="1">
              <a:off x="-2628800" y="1368000"/>
              <a:ext cx="2520800" cy="1527786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12079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600" b="0" baseline="0" dirty="0">
                  <a:solidFill>
                    <a:schemeClr val="tx1"/>
                  </a:solidFill>
                  <a:latin typeface="+mn-lt"/>
                </a:rPr>
                <a:t>Einfärbung einer Spalte/Zeile: </a:t>
              </a:r>
              <a:br>
                <a:rPr lang="de-DE" sz="1600" b="0" baseline="0" dirty="0">
                  <a:solidFill>
                    <a:schemeClr val="tx1"/>
                  </a:solidFill>
                  <a:latin typeface="+mn-lt"/>
                </a:rPr>
              </a:br>
              <a:r>
                <a:rPr lang="de-DE" sz="1600" b="1" baseline="0" dirty="0">
                  <a:solidFill>
                    <a:schemeClr val="tx1"/>
                  </a:solidFill>
                  <a:latin typeface="+mn-lt"/>
                </a:rPr>
                <a:t>Markieren der Spalte/Zeile:</a:t>
              </a:r>
            </a:p>
            <a:p>
              <a:pPr marL="0" marR="0" lvl="0" indent="0" algn="r" defTabSz="12079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600" b="1" baseline="0" dirty="0">
                  <a:solidFill>
                    <a:schemeClr val="tx1"/>
                  </a:solidFill>
                  <a:latin typeface="+mn-lt"/>
                </a:rPr>
                <a:t> Entwurf / Tabellentools &gt; Schattierung &gt;</a:t>
              </a:r>
            </a:p>
            <a:p>
              <a:pPr marL="0" marR="0" lvl="0" indent="0" algn="r" defTabSz="12079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de-DE" sz="1600" b="1" baseline="0" dirty="0">
                <a:solidFill>
                  <a:schemeClr val="tx1"/>
                </a:solidFill>
                <a:latin typeface="+mn-lt"/>
              </a:endParaRPr>
            </a:p>
            <a:p>
              <a:pPr marL="0" marR="0" lvl="0" indent="0" algn="r" defTabSz="12079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600" b="1" baseline="0" dirty="0">
                  <a:solidFill>
                    <a:schemeClr val="tx1"/>
                  </a:solidFill>
                  <a:latin typeface="+mn-lt"/>
                </a:rPr>
                <a:t>Die gewünschte Farbe aus den Designfarben auswählen</a:t>
              </a:r>
            </a:p>
          </p:txBody>
        </p:sp>
        <p:sp>
          <p:nvSpPr>
            <p:cNvPr id="10" name="Zurücksetzen">
              <a:extLst>
                <a:ext uri="{FF2B5EF4-FFF2-40B4-BE49-F238E27FC236}">
                  <a16:creationId xmlns:a16="http://schemas.microsoft.com/office/drawing/2014/main" id="{431D1FFE-03BA-4520-A89B-CDD1BC7E4751}"/>
                </a:ext>
              </a:extLst>
            </p:cNvPr>
            <p:cNvSpPr txBox="1"/>
            <p:nvPr userDrawn="1"/>
          </p:nvSpPr>
          <p:spPr>
            <a:xfrm rot="10800000" flipH="1" flipV="1">
              <a:off x="9252000" y="648000"/>
              <a:ext cx="1944000" cy="612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600" b="0" baseline="0" dirty="0">
                  <a:solidFill>
                    <a:schemeClr val="tx1"/>
                  </a:solidFill>
                  <a:latin typeface="+mn-lt"/>
                </a:rPr>
                <a:t>Folie in Ursprungsform 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600" b="0" baseline="0" dirty="0">
                  <a:solidFill>
                    <a:schemeClr val="tx1"/>
                  </a:solidFill>
                  <a:latin typeface="+mn-lt"/>
                </a:rPr>
                <a:t>bringen über Menü: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600" b="1" baseline="0" dirty="0">
                  <a:solidFill>
                    <a:schemeClr val="tx1"/>
                  </a:solidFill>
                  <a:latin typeface="+mn-lt"/>
                </a:rPr>
                <a:t>Start &gt; Folien &gt; Zurücksetzen</a:t>
              </a:r>
            </a:p>
          </p:txBody>
        </p:sp>
        <p:sp>
          <p:nvSpPr>
            <p:cNvPr id="11" name="Hilfslinien">
              <a:extLst>
                <a:ext uri="{FF2B5EF4-FFF2-40B4-BE49-F238E27FC236}">
                  <a16:creationId xmlns:a16="http://schemas.microsoft.com/office/drawing/2014/main" id="{38EA8585-E11F-4D10-9DAB-78E6756B2D63}"/>
                </a:ext>
              </a:extLst>
            </p:cNvPr>
            <p:cNvSpPr txBox="1"/>
            <p:nvPr userDrawn="1"/>
          </p:nvSpPr>
          <p:spPr>
            <a:xfrm rot="10800000" flipH="1" flipV="1">
              <a:off x="431801" y="-468000"/>
              <a:ext cx="82804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3778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Löschen einer Spalte/Zeile: </a:t>
              </a:r>
              <a:r>
                <a:rPr kumimoji="0" lang="de-DE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Markieren der Spalte/Zeile: Layout &gt; Löschen &gt; Spalte bzw. Zeile löschen</a:t>
              </a:r>
            </a:p>
          </p:txBody>
        </p:sp>
        <p:sp>
          <p:nvSpPr>
            <p:cNvPr id="12" name="Fußzeile">
              <a:extLst>
                <a:ext uri="{FF2B5EF4-FFF2-40B4-BE49-F238E27FC236}">
                  <a16:creationId xmlns:a16="http://schemas.microsoft.com/office/drawing/2014/main" id="{4EFB3271-7B15-42ED-A704-B39FAEDC1436}"/>
                </a:ext>
              </a:extLst>
            </p:cNvPr>
            <p:cNvSpPr txBox="1"/>
            <p:nvPr userDrawn="1"/>
          </p:nvSpPr>
          <p:spPr>
            <a:xfrm rot="10800000" flipH="1" flipV="1">
              <a:off x="431800" y="5255998"/>
              <a:ext cx="8280400" cy="360001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3778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600" b="0" baseline="0" dirty="0">
                  <a:solidFill>
                    <a:schemeClr val="tx1"/>
                  </a:solidFill>
                  <a:latin typeface="+mn-lt"/>
                </a:rPr>
                <a:t>Fußzeile anpassen: </a:t>
              </a:r>
              <a:r>
                <a:rPr lang="de-DE" sz="1600" b="1" baseline="0" dirty="0">
                  <a:solidFill>
                    <a:schemeClr val="tx1"/>
                  </a:solidFill>
                  <a:latin typeface="+mn-lt"/>
                </a:rPr>
                <a:t>Einfügen &gt; Text &gt; Kopf- und Fußzeile</a:t>
              </a:r>
            </a:p>
          </p:txBody>
        </p:sp>
        <p:sp>
          <p:nvSpPr>
            <p:cNvPr id="13" name="Layoutwechsel">
              <a:extLst>
                <a:ext uri="{FF2B5EF4-FFF2-40B4-BE49-F238E27FC236}">
                  <a16:creationId xmlns:a16="http://schemas.microsoft.com/office/drawing/2014/main" id="{6BCDAEA0-53BC-4E57-84CA-5C530F05A90E}"/>
                </a:ext>
              </a:extLst>
            </p:cNvPr>
            <p:cNvSpPr txBox="1"/>
            <p:nvPr userDrawn="1"/>
          </p:nvSpPr>
          <p:spPr>
            <a:xfrm rot="10800000" flipH="1" flipV="1">
              <a:off x="9252000" y="2283786"/>
              <a:ext cx="2952848" cy="1044048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600" b="0" baseline="0" dirty="0">
                  <a:solidFill>
                    <a:schemeClr val="tx1"/>
                  </a:solidFill>
                  <a:latin typeface="+mn-lt"/>
                </a:rPr>
                <a:t>Einfügen einer Spalte/Zeile: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600" b="1" baseline="0" dirty="0">
                  <a:solidFill>
                    <a:schemeClr val="tx1"/>
                  </a:solidFill>
                  <a:latin typeface="+mn-lt"/>
                </a:rPr>
                <a:t>Markieren der Spalte/Zeile neben der eine weitere eingefügt werden soll: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600" b="1" baseline="0" dirty="0">
                  <a:solidFill>
                    <a:schemeClr val="tx1"/>
                  </a:solidFill>
                  <a:latin typeface="+mn-lt"/>
                </a:rPr>
                <a:t>Layout &gt; Hier die gewünschte Einfügeoption auswählen</a:t>
              </a:r>
            </a:p>
          </p:txBody>
        </p:sp>
      </p:grp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4573989D-8FFD-4555-AAB7-592C2CE3AC9F}"/>
              </a:ext>
            </a:extLst>
          </p:cNvPr>
          <p:cNvCxnSpPr/>
          <p:nvPr userDrawn="1"/>
        </p:nvCxnSpPr>
        <p:spPr>
          <a:xfrm>
            <a:off x="0" y="5980800"/>
            <a:ext cx="12192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fik 3">
            <a:extLst>
              <a:ext uri="{FF2B5EF4-FFF2-40B4-BE49-F238E27FC236}">
                <a16:creationId xmlns:a16="http://schemas.microsoft.com/office/drawing/2014/main" id="{F3269418-AEC9-43D6-9A0C-41CA02546B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4513"/>
          <a:stretch/>
        </p:blipFill>
        <p:spPr>
          <a:xfrm>
            <a:off x="12336001" y="4437031"/>
            <a:ext cx="2756284" cy="1152211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081CC49D-33BF-49DC-B533-86BE2EB412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44000" y="6239520"/>
            <a:ext cx="2016000" cy="38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588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EC3A98A1-0379-4B57-A126-017C70E1949C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12192000" cy="6864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 dirty="0"/>
              <a:t>Vollbild durch klicken einfügen.</a:t>
            </a:r>
          </a:p>
        </p:txBody>
      </p:sp>
    </p:spTree>
    <p:extLst>
      <p:ext uri="{BB962C8B-B14F-4D97-AF65-F5344CB8AC3E}">
        <p14:creationId xmlns:p14="http://schemas.microsoft.com/office/powerpoint/2010/main" val="753158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20" Type="http://schemas.openxmlformats.org/officeDocument/2006/relationships/image" Target="../media/image5.emf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11/14/2024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790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96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 userDrawn="1">
            <p:ph type="title"/>
          </p:nvPr>
        </p:nvSpPr>
        <p:spPr>
          <a:xfrm>
            <a:off x="624000" y="528000"/>
            <a:ext cx="10080000" cy="62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KAPITEL | CHART-HEADLINE</a:t>
            </a:r>
          </a:p>
        </p:txBody>
      </p:sp>
      <p:sp>
        <p:nvSpPr>
          <p:cNvPr id="3" name="Textplatzhalter 2"/>
          <p:cNvSpPr>
            <a:spLocks noGrp="1"/>
          </p:cNvSpPr>
          <p:nvPr userDrawn="1">
            <p:ph type="body" idx="1"/>
          </p:nvPr>
        </p:nvSpPr>
        <p:spPr>
          <a:xfrm>
            <a:off x="624000" y="1224000"/>
            <a:ext cx="10080000" cy="448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dirty="0" err="1"/>
              <a:t>Subline</a:t>
            </a:r>
            <a:r>
              <a:rPr lang="de-DE" dirty="0"/>
              <a:t> auf erster Ebene // für weitere Ebenen (Text und Aufzählungen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4" name="Datumsplatzhalter 3"/>
          <p:cNvSpPr>
            <a:spLocks noGrp="1"/>
          </p:cNvSpPr>
          <p:nvPr userDrawn="1">
            <p:ph type="dt" sz="half" idx="2"/>
          </p:nvPr>
        </p:nvSpPr>
        <p:spPr>
          <a:xfrm>
            <a:off x="480000" y="7365485"/>
            <a:ext cx="5712011" cy="23997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aseline="0">
                <a:solidFill>
                  <a:schemeClr val="tx2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60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60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60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60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60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60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60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600" baseline="0">
                <a:latin typeface="+mn-lt"/>
              </a:defRPr>
            </a:lvl9pPr>
          </a:lstStyle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 userDrawn="1">
            <p:ph type="ftr" sz="quarter" idx="3"/>
          </p:nvPr>
        </p:nvSpPr>
        <p:spPr>
          <a:xfrm>
            <a:off x="960000" y="6336000"/>
            <a:ext cx="8400000" cy="144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aseline="0">
                <a:solidFill>
                  <a:schemeClr val="tx2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60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60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60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60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60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60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60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600" baseline="0">
                <a:latin typeface="+mn-lt"/>
              </a:defRPr>
            </a:lvl9pPr>
          </a:lstStyle>
          <a:p>
            <a:r>
              <a:rPr lang="de-DE" dirty="0"/>
              <a:t>Titel | ggf. weitere Angaben</a:t>
            </a:r>
          </a:p>
        </p:txBody>
      </p:sp>
      <p:sp>
        <p:nvSpPr>
          <p:cNvPr id="6" name="Foliennummernplatzhalter 5"/>
          <p:cNvSpPr>
            <a:spLocks noGrp="1"/>
          </p:cNvSpPr>
          <p:nvPr userDrawn="1">
            <p:ph type="sldNum" sz="quarter" idx="4"/>
          </p:nvPr>
        </p:nvSpPr>
        <p:spPr>
          <a:xfrm>
            <a:off x="432000" y="6336000"/>
            <a:ext cx="336000" cy="144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aseline="0">
                <a:solidFill>
                  <a:schemeClr val="tx2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60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60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60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60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60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60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60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600" baseline="0">
                <a:latin typeface="+mn-lt"/>
              </a:defRPr>
            </a:lvl9pPr>
          </a:lstStyle>
          <a:p>
            <a:fld id="{6C8FC03C-C266-4645-ABC5-645062898383}" type="slidenum">
              <a:rPr lang="de-DE" smtClean="0"/>
              <a:pPr/>
              <a:t>‹#›</a:t>
            </a:fld>
            <a:r>
              <a:rPr lang="de-DE"/>
              <a:t> </a:t>
            </a:r>
            <a:endParaRPr lang="de-DE" dirty="0"/>
          </a:p>
        </p:txBody>
      </p:sp>
      <p:grpSp>
        <p:nvGrpSpPr>
          <p:cNvPr id="31" name="Regieanweisungen"/>
          <p:cNvGrpSpPr/>
          <p:nvPr userDrawn="1"/>
        </p:nvGrpSpPr>
        <p:grpSpPr>
          <a:xfrm>
            <a:off x="-2784000" y="-624000"/>
            <a:ext cx="17712000" cy="8111999"/>
            <a:chOff x="-2088000" y="-468000"/>
            <a:chExt cx="13284000" cy="6083999"/>
          </a:xfrm>
        </p:grpSpPr>
        <p:grpSp>
          <p:nvGrpSpPr>
            <p:cNvPr id="29" name="Listenebenen"/>
            <p:cNvGrpSpPr/>
            <p:nvPr userDrawn="1"/>
          </p:nvGrpSpPr>
          <p:grpSpPr>
            <a:xfrm>
              <a:off x="-2088000" y="1368000"/>
              <a:ext cx="1980000" cy="2319874"/>
              <a:chOff x="-2088000" y="1368000"/>
              <a:chExt cx="1980000" cy="2319874"/>
            </a:xfrm>
          </p:grpSpPr>
          <p:sp>
            <p:nvSpPr>
              <p:cNvPr id="12" name="Text // Listenebene erhöhen"/>
              <p:cNvSpPr txBox="1"/>
              <p:nvPr userDrawn="1"/>
            </p:nvSpPr>
            <p:spPr>
              <a:xfrm>
                <a:off x="-2016000" y="2787874"/>
                <a:ext cx="936000" cy="396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 lvl="0" indent="0" algn="r" defTabSz="12079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600" b="1" baseline="0" dirty="0">
                    <a:solidFill>
                      <a:schemeClr val="tx1"/>
                    </a:solidFill>
                    <a:latin typeface="+mn-lt"/>
                  </a:rPr>
                  <a:t>Listenebene</a:t>
                </a:r>
              </a:p>
              <a:p>
                <a:pPr marL="0" marR="0" lvl="0" indent="0" algn="r" defTabSz="12079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600" b="1" baseline="0" dirty="0">
                    <a:solidFill>
                      <a:schemeClr val="tx1"/>
                    </a:solidFill>
                    <a:latin typeface="+mn-lt"/>
                  </a:rPr>
                  <a:t>erhöhen</a:t>
                </a:r>
              </a:p>
            </p:txBody>
          </p:sp>
          <p:sp>
            <p:nvSpPr>
              <p:cNvPr id="13" name="Text // Listenebene verringern"/>
              <p:cNvSpPr txBox="1"/>
              <p:nvPr userDrawn="1"/>
            </p:nvSpPr>
            <p:spPr>
              <a:xfrm>
                <a:off x="-2016000" y="3291874"/>
                <a:ext cx="936000" cy="396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 lvl="0" indent="0" algn="r" defTabSz="12079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600" b="1" baseline="0" dirty="0">
                    <a:solidFill>
                      <a:schemeClr val="tx1"/>
                    </a:solidFill>
                    <a:latin typeface="+mn-lt"/>
                  </a:rPr>
                  <a:t>Listenebene</a:t>
                </a:r>
              </a:p>
              <a:p>
                <a:pPr marL="0" marR="0" lvl="0" indent="0" algn="r" defTabSz="12079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600" b="1" baseline="0" dirty="0">
                    <a:solidFill>
                      <a:schemeClr val="tx1"/>
                    </a:solidFill>
                    <a:latin typeface="+mn-lt"/>
                  </a:rPr>
                  <a:t>verringern</a:t>
                </a:r>
              </a:p>
            </p:txBody>
          </p:sp>
          <p:sp>
            <p:nvSpPr>
              <p:cNvPr id="25" name="Listenebenen"/>
              <p:cNvSpPr txBox="1"/>
              <p:nvPr userDrawn="1"/>
            </p:nvSpPr>
            <p:spPr>
              <a:xfrm rot="10800000" flipH="1" flipV="1">
                <a:off x="-2088000" y="1368000"/>
                <a:ext cx="1980000" cy="828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r" defTabSz="12079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600" b="0" baseline="0" dirty="0">
                    <a:solidFill>
                      <a:schemeClr val="tx1"/>
                    </a:solidFill>
                    <a:latin typeface="+mn-lt"/>
                  </a:rPr>
                  <a:t>Listen erstellen</a:t>
                </a:r>
              </a:p>
              <a:p>
                <a:pPr marL="0" marR="0" lvl="0" indent="0" algn="r" defTabSz="12079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600" b="0" baseline="0" dirty="0">
                    <a:solidFill>
                      <a:schemeClr val="tx1"/>
                    </a:solidFill>
                    <a:latin typeface="+mn-lt"/>
                  </a:rPr>
                  <a:t>Wechseln Sie die Textebene</a:t>
                </a:r>
              </a:p>
              <a:p>
                <a:pPr marL="0" marR="0" lvl="0" indent="0" algn="r" defTabSz="12079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600" b="0" baseline="0" dirty="0">
                    <a:solidFill>
                      <a:schemeClr val="tx1"/>
                    </a:solidFill>
                    <a:latin typeface="+mn-lt"/>
                  </a:rPr>
                  <a:t>im Menü über: </a:t>
                </a:r>
                <a:br>
                  <a:rPr lang="de-DE" sz="1600" b="0" baseline="0" dirty="0">
                    <a:solidFill>
                      <a:schemeClr val="tx1"/>
                    </a:solidFill>
                    <a:latin typeface="+mn-lt"/>
                  </a:rPr>
                </a:br>
                <a:r>
                  <a:rPr lang="de-DE" sz="1600" b="1" baseline="0" dirty="0">
                    <a:solidFill>
                      <a:schemeClr val="tx1"/>
                    </a:solidFill>
                    <a:latin typeface="+mn-lt"/>
                  </a:rPr>
                  <a:t>Start &gt; Absatz &gt; Listenebene erhöhen/verringern</a:t>
                </a:r>
              </a:p>
            </p:txBody>
          </p:sp>
          <p:pic>
            <p:nvPicPr>
              <p:cNvPr id="27" name="Bild // Listenebene verringern"/>
              <p:cNvPicPr>
                <a:picLocks noChangeAspect="1"/>
              </p:cNvPicPr>
              <p:nvPr userDrawn="1"/>
            </p:nvPicPr>
            <p:blipFill>
              <a:blip r:embed="rId18"/>
              <a:stretch>
                <a:fillRect/>
              </a:stretch>
            </p:blipFill>
            <p:spPr>
              <a:xfrm>
                <a:off x="-963360" y="3291874"/>
                <a:ext cx="855360" cy="396000"/>
              </a:xfrm>
              <a:prstGeom prst="rect">
                <a:avLst/>
              </a:prstGeom>
            </p:spPr>
          </p:pic>
          <p:pic>
            <p:nvPicPr>
              <p:cNvPr id="28" name="Bild // Listenebene erhöhen"/>
              <p:cNvPicPr>
                <a:picLocks noChangeAspect="1"/>
              </p:cNvPicPr>
              <p:nvPr userDrawn="1"/>
            </p:nvPicPr>
            <p:blipFill>
              <a:blip r:embed="rId19"/>
              <a:stretch>
                <a:fillRect/>
              </a:stretch>
            </p:blipFill>
            <p:spPr>
              <a:xfrm>
                <a:off x="-963360" y="2787874"/>
                <a:ext cx="855360" cy="396000"/>
              </a:xfrm>
              <a:prstGeom prst="rect">
                <a:avLst/>
              </a:prstGeom>
            </p:spPr>
          </p:pic>
        </p:grpSp>
        <p:sp>
          <p:nvSpPr>
            <p:cNvPr id="14" name="Zurücksetzen"/>
            <p:cNvSpPr txBox="1"/>
            <p:nvPr userDrawn="1"/>
          </p:nvSpPr>
          <p:spPr>
            <a:xfrm rot="10800000" flipH="1" flipV="1">
              <a:off x="9252000" y="648000"/>
              <a:ext cx="1944000" cy="612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600" b="0" baseline="0" dirty="0">
                  <a:solidFill>
                    <a:schemeClr val="tx1"/>
                  </a:solidFill>
                  <a:latin typeface="+mn-lt"/>
                </a:rPr>
                <a:t>Folie in Ursprungsform 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600" b="0" baseline="0" dirty="0">
                  <a:solidFill>
                    <a:schemeClr val="tx1"/>
                  </a:solidFill>
                  <a:latin typeface="+mn-lt"/>
                </a:rPr>
                <a:t>bringen über Menü: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600" b="1" baseline="0" dirty="0">
                  <a:solidFill>
                    <a:schemeClr val="tx1"/>
                  </a:solidFill>
                  <a:latin typeface="+mn-lt"/>
                </a:rPr>
                <a:t>Start &gt; Folien &gt; Zurücksetzen</a:t>
              </a:r>
            </a:p>
          </p:txBody>
        </p:sp>
        <p:sp>
          <p:nvSpPr>
            <p:cNvPr id="15" name="Hilfslinien"/>
            <p:cNvSpPr txBox="1"/>
            <p:nvPr userDrawn="1"/>
          </p:nvSpPr>
          <p:spPr>
            <a:xfrm rot="10800000" flipH="1" flipV="1">
              <a:off x="431801" y="-468000"/>
              <a:ext cx="82804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3778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Hilfslinien anzeigen über Menü: </a:t>
              </a:r>
              <a:r>
                <a:rPr kumimoji="0" lang="de-DE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Ansicht &gt; Anzeigen &gt; Haken bei Führungslinien setzen</a:t>
              </a:r>
            </a:p>
          </p:txBody>
        </p:sp>
        <p:sp>
          <p:nvSpPr>
            <p:cNvPr id="16" name="Fußzeile"/>
            <p:cNvSpPr txBox="1"/>
            <p:nvPr userDrawn="1"/>
          </p:nvSpPr>
          <p:spPr>
            <a:xfrm rot="10800000" flipH="1" flipV="1">
              <a:off x="431800" y="5255998"/>
              <a:ext cx="8280400" cy="360001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3778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600" b="0" baseline="0" dirty="0">
                  <a:solidFill>
                    <a:schemeClr val="tx1"/>
                  </a:solidFill>
                  <a:latin typeface="+mn-lt"/>
                </a:rPr>
                <a:t>Fußzeile anpassen: </a:t>
              </a:r>
              <a:r>
                <a:rPr lang="de-DE" sz="1600" b="1" baseline="0" dirty="0">
                  <a:solidFill>
                    <a:schemeClr val="tx1"/>
                  </a:solidFill>
                  <a:latin typeface="+mn-lt"/>
                </a:rPr>
                <a:t>Einfügen &gt; Text &gt; Kopf- und Fußzeile</a:t>
              </a:r>
            </a:p>
          </p:txBody>
        </p:sp>
        <p:sp>
          <p:nvSpPr>
            <p:cNvPr id="30" name="Layoutwechsel"/>
            <p:cNvSpPr txBox="1"/>
            <p:nvPr userDrawn="1"/>
          </p:nvSpPr>
          <p:spPr>
            <a:xfrm rot="10800000" flipH="1" flipV="1">
              <a:off x="9252000" y="2283786"/>
              <a:ext cx="1944000" cy="612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600" b="0" baseline="0" dirty="0">
                  <a:solidFill>
                    <a:schemeClr val="tx1"/>
                  </a:solidFill>
                  <a:latin typeface="+mn-lt"/>
                </a:rPr>
                <a:t>Wechsel des Folienlayouts </a:t>
              </a:r>
              <a:br>
                <a:rPr lang="de-DE" sz="1600" b="0" baseline="0" dirty="0">
                  <a:solidFill>
                    <a:schemeClr val="tx1"/>
                  </a:solidFill>
                  <a:latin typeface="+mn-lt"/>
                </a:rPr>
              </a:br>
              <a:r>
                <a:rPr lang="de-DE" sz="1600" b="0" baseline="0" dirty="0">
                  <a:solidFill>
                    <a:schemeClr val="tx1"/>
                  </a:solidFill>
                  <a:latin typeface="+mn-lt"/>
                </a:rPr>
                <a:t>im Menü über:</a:t>
              </a:r>
            </a:p>
            <a:p>
              <a:pPr marL="0" marR="0" lvl="0" indent="0" algn="l" defTabSz="12079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600" b="1" baseline="0" dirty="0">
                  <a:solidFill>
                    <a:schemeClr val="tx1"/>
                  </a:solidFill>
                  <a:latin typeface="+mn-lt"/>
                </a:rPr>
                <a:t>Start &gt; Folien &gt; Layout</a:t>
              </a:r>
            </a:p>
          </p:txBody>
        </p:sp>
      </p:grp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F61B1FA0-8233-4248-B899-BF9702E3E986}"/>
              </a:ext>
            </a:extLst>
          </p:cNvPr>
          <p:cNvCxnSpPr/>
          <p:nvPr userDrawn="1"/>
        </p:nvCxnSpPr>
        <p:spPr>
          <a:xfrm>
            <a:off x="0" y="5980800"/>
            <a:ext cx="12192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fik 7">
            <a:extLst>
              <a:ext uri="{FF2B5EF4-FFF2-40B4-BE49-F238E27FC236}">
                <a16:creationId xmlns:a16="http://schemas.microsoft.com/office/drawing/2014/main" id="{289C4D98-9606-4382-895C-2F9999CA3289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9744000" y="6239520"/>
            <a:ext cx="2016000" cy="38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103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</p:sldLayoutIdLst>
  <p:hf hdr="0" dt="0"/>
  <p:txStyles>
    <p:titleStyle>
      <a:lvl1pPr marL="0" indent="0" algn="l" defTabSz="914377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3600" b="0" kern="1200" baseline="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ts val="2400"/>
        </a:lnSpc>
        <a:spcBef>
          <a:spcPts val="0"/>
        </a:spcBef>
        <a:spcAft>
          <a:spcPts val="1600"/>
        </a:spcAft>
        <a:buSzPct val="75000"/>
        <a:buFont typeface="Arial" panose="020B0604020202020204" pitchFamily="34" charset="0"/>
        <a:buNone/>
        <a:defRPr sz="2000" b="1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377" rtl="0" eaLnBrk="1" latinLnBrk="0" hangingPunct="1">
        <a:lnSpc>
          <a:spcPts val="2400"/>
        </a:lnSpc>
        <a:spcBef>
          <a:spcPts val="0"/>
        </a:spcBef>
        <a:spcAft>
          <a:spcPts val="800"/>
        </a:spcAft>
        <a:buSzPct val="75000"/>
        <a:buFont typeface="Arial" panose="020B0604020202020204" pitchFamily="34" charset="0"/>
        <a:buNone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311992" indent="-311992" algn="l" defTabSz="914377" rtl="0" eaLnBrk="1" latinLnBrk="0" hangingPunct="1">
        <a:lnSpc>
          <a:spcPts val="2400"/>
        </a:lnSpc>
        <a:spcBef>
          <a:spcPts val="0"/>
        </a:spcBef>
        <a:spcAft>
          <a:spcPts val="800"/>
        </a:spcAft>
        <a:buClr>
          <a:schemeClr val="bg2"/>
        </a:buClr>
        <a:buSzPct val="100000"/>
        <a:buFont typeface="Wingdings" panose="05000000000000000000" pitchFamily="2" charset="2"/>
        <a:buChar char="§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623984" indent="-311992" algn="l" defTabSz="914377" rtl="0" eaLnBrk="1" latinLnBrk="0" hangingPunct="1">
        <a:lnSpc>
          <a:spcPts val="2400"/>
        </a:lnSpc>
        <a:spcBef>
          <a:spcPts val="0"/>
        </a:spcBef>
        <a:spcAft>
          <a:spcPts val="800"/>
        </a:spcAft>
        <a:buClr>
          <a:schemeClr val="tx2"/>
        </a:buClr>
        <a:buSzPct val="100000"/>
        <a:buFont typeface="Wingdings" panose="05000000000000000000" pitchFamily="2" charset="2"/>
        <a:buChar char="§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935977" indent="-311992" algn="l" defTabSz="914377" rtl="0" eaLnBrk="1" latinLnBrk="0" hangingPunct="1">
        <a:lnSpc>
          <a:spcPts val="2400"/>
        </a:lnSpc>
        <a:spcBef>
          <a:spcPts val="0"/>
        </a:spcBef>
        <a:spcAft>
          <a:spcPts val="800"/>
        </a:spcAft>
        <a:buClr>
          <a:schemeClr val="tx2"/>
        </a:buClr>
        <a:buSzPct val="100000"/>
        <a:buFont typeface="Wingdings" panose="05000000000000000000" pitchFamily="2" charset="2"/>
        <a:buChar char="§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0" indent="0" algn="l" defTabSz="914377" rtl="0" eaLnBrk="1" latinLnBrk="0" hangingPunct="1">
        <a:lnSpc>
          <a:spcPts val="2400"/>
        </a:lnSpc>
        <a:spcBef>
          <a:spcPts val="0"/>
        </a:spcBef>
        <a:spcAft>
          <a:spcPts val="800"/>
        </a:spcAft>
        <a:buSzPct val="75000"/>
        <a:buFont typeface="Arial" panose="020B0604020202020204" pitchFamily="34" charset="0"/>
        <a:buNone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l" defTabSz="914377" rtl="0" eaLnBrk="1" latinLnBrk="0" hangingPunct="1">
        <a:lnSpc>
          <a:spcPts val="2400"/>
        </a:lnSpc>
        <a:spcBef>
          <a:spcPts val="0"/>
        </a:spcBef>
        <a:spcAft>
          <a:spcPts val="800"/>
        </a:spcAft>
        <a:buSzPct val="75000"/>
        <a:buFont typeface="Arial" panose="020B0604020202020204" pitchFamily="34" charset="0"/>
        <a:buNone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0" indent="0" algn="l" defTabSz="914377" rtl="0" eaLnBrk="1" latinLnBrk="0" hangingPunct="1">
        <a:lnSpc>
          <a:spcPts val="2400"/>
        </a:lnSpc>
        <a:spcBef>
          <a:spcPts val="0"/>
        </a:spcBef>
        <a:spcAft>
          <a:spcPts val="800"/>
        </a:spcAft>
        <a:buSzPct val="75000"/>
        <a:buFont typeface="Arial" panose="020B0604020202020204" pitchFamily="34" charset="0"/>
        <a:buNone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l" defTabSz="914377" rtl="0" eaLnBrk="1" latinLnBrk="0" hangingPunct="1">
        <a:lnSpc>
          <a:spcPts val="2400"/>
        </a:lnSpc>
        <a:spcBef>
          <a:spcPts val="0"/>
        </a:spcBef>
        <a:spcAft>
          <a:spcPts val="800"/>
        </a:spcAft>
        <a:buSzPct val="75000"/>
        <a:buFont typeface="Arial" panose="020B0604020202020204" pitchFamily="34" charset="0"/>
        <a:buNone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92">
          <p15:clr>
            <a:srgbClr val="5ACBF0"/>
          </p15:clr>
        </p15:guide>
        <p15:guide id="2" pos="5059">
          <p15:clr>
            <a:srgbClr val="5ACBF0"/>
          </p15:clr>
        </p15:guide>
        <p15:guide id="3" orient="horz" pos="245">
          <p15:clr>
            <a:srgbClr val="5ACBF0"/>
          </p15:clr>
        </p15:guide>
        <p15:guide id="4" orient="horz" pos="2700">
          <p15:clr>
            <a:srgbClr val="5ACBF0"/>
          </p15:clr>
        </p15:guide>
        <p15:guide id="5" pos="5443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hyperlink" Target="https://demo.mdi.ruhr-uni-bochum.de/" TargetMode="External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hyperlink" Target="https://demo.mdi.ruhr-uni-bochum.de/object/k3bi2i9-3789" TargetMode="External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hyperlink" Target="https://demo.mdi.ruhr-uni-bochum.de/adminobject/edititem/3789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emo.mdi.ruhr-uni-bochum.de/object/ag2o-4605" TargetMode="Externa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emo.mdi.ruhr-uni-bochum.de/object/ag2s-4870" TargetMode="External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hyperlink" Target="https://demo.mdi.ruhr-uni-bochum.de/adminobject/edititem/4870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Data_type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demo.mdi.ruhr-uni-bochum.de/object/ag2s-4870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hyperlink" Target="https://demo.mdi.ruhr-uni-bochum.de/adminobject/edititem/4870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60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emo.mdi.ruhr-uni-bochum.de/adminobject/edititem/4870" TargetMode="External"/><Relationship Id="rId5" Type="http://schemas.openxmlformats.org/officeDocument/2006/relationships/hyperlink" Target="https://demo.mdi.ruhr-uni-bochum.de/object/ag2s-4870" TargetMode="External"/><Relationship Id="rId4" Type="http://schemas.openxmlformats.org/officeDocument/2006/relationships/image" Target="../media/image6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emo.mdi.ruhr-uni-bochum.de/object/ag2s-4870" TargetMode="External"/><Relationship Id="rId4" Type="http://schemas.openxmlformats.org/officeDocument/2006/relationships/image" Target="../media/image6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7" Type="http://schemas.openxmlformats.org/officeDocument/2006/relationships/image" Target="../media/image7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image" Target="../media/image6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dim.mdi.ruhr-uni-bochum.de/file/csv/6691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demo.mdi.ruhr-uni-bochum.de/search/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hyperlink" Target="https://demo.mdi.ruhr-uni-bochum.de/search/?system=As-Ga&amp;typeid=8&amp;Aspctmin=30&amp;Aspctmax=50&amp;Gaabsmin=1&amp;Gaabsmax=3&amp;pr0name=E%3Csub%3Eg%3C%2Fsub%3E&amp;pr0type=Float&amp;pr0min=1.5&amp;pr0max=2&amp;prcnt=1" TargetMode="External"/><Relationship Id="rId4" Type="http://schemas.openxmlformats.org/officeDocument/2006/relationships/hyperlink" Target="https://demo.mdi.ruhr-uni-bochum.de/search/?system=As-Ga&amp;typeid=8&amp;Aspctmin=30&amp;Aspctmax=50&amp;Gaabsmin=1&amp;Gaabsmax=3&amp;pr0name=E%3Csub%3Eg%3C%2Fsub%3E&amp;pr0type=Float&amp;pr0min=1.5&amp;pr0max=2&amp;pr1name=Comment&amp;pr1type=String&amp;pr1max=3&amp;pr1str=solution&amp;prcnt=2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demi.matinf.pro/" TargetMode="External"/><Relationship Id="rId13" Type="http://schemas.openxmlformats.org/officeDocument/2006/relationships/hyperlink" Target="https://inf.mdi.ruhr-uni-bochum.de/" TargetMode="External"/><Relationship Id="rId3" Type="http://schemas.openxmlformats.org/officeDocument/2006/relationships/image" Target="../media/image11.png"/><Relationship Id="rId7" Type="http://schemas.openxmlformats.org/officeDocument/2006/relationships/hyperlink" Target="https://crc1625.mdi.ruhr-uni-bochum.de/" TargetMode="External"/><Relationship Id="rId12" Type="http://schemas.openxmlformats.org/officeDocument/2006/relationships/hyperlink" Target="https://demo.mdi.ruhr-uni-bochum.de/" TargetMode="External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c247.mdi.ruhr-uni-bochum.de/" TargetMode="External"/><Relationship Id="rId11" Type="http://schemas.openxmlformats.org/officeDocument/2006/relationships/hyperlink" Target="https://pub.matinf.pro/" TargetMode="External"/><Relationship Id="rId5" Type="http://schemas.openxmlformats.org/officeDocument/2006/relationships/image" Target="../media/image13.jpeg"/><Relationship Id="rId15" Type="http://schemas.openxmlformats.org/officeDocument/2006/relationships/image" Target="../media/image15.png"/><Relationship Id="rId10" Type="http://schemas.openxmlformats.org/officeDocument/2006/relationships/hyperlink" Target="https://mdi.matinf.pro/" TargetMode="External"/><Relationship Id="rId4" Type="http://schemas.openxmlformats.org/officeDocument/2006/relationships/image" Target="../media/image12.png"/><Relationship Id="rId9" Type="http://schemas.openxmlformats.org/officeDocument/2006/relationships/hyperlink" Target="https://dim.mdi.ruhr-uni-bochum.de/" TargetMode="External"/><Relationship Id="rId14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dim.mdi.ruhr-uni-bochum.de/rubric/p1project_ho-v-mn-co-ni-o_ho50_sample-id-0008081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7.png"/><Relationship Id="rId4" Type="http://schemas.openxmlformats.org/officeDocument/2006/relationships/image" Target="../media/image86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hyperlink" Target="https://inf.mdi.ruhr-uni-bochum.de/" TargetMode="External"/><Relationship Id="rId7" Type="http://schemas.openxmlformats.org/officeDocument/2006/relationships/image" Target="../media/image89.png"/><Relationship Id="rId12" Type="http://schemas.openxmlformats.org/officeDocument/2006/relationships/image" Target="../media/image9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11" Type="http://schemas.openxmlformats.org/officeDocument/2006/relationships/image" Target="../media/image93.png"/><Relationship Id="rId5" Type="http://schemas.openxmlformats.org/officeDocument/2006/relationships/hyperlink" Target="https://gitlab.ruhr-uni-bochum.de/vic/infproject" TargetMode="External"/><Relationship Id="rId10" Type="http://schemas.openxmlformats.org/officeDocument/2006/relationships/image" Target="../media/image92.png"/><Relationship Id="rId4" Type="http://schemas.openxmlformats.org/officeDocument/2006/relationships/hyperlink" Target="https://demo.mdi.ruhr-uni-bochum.de/" TargetMode="External"/><Relationship Id="rId9" Type="http://schemas.openxmlformats.org/officeDocument/2006/relationships/image" Target="../media/image91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hyperlink" Target="https://gitlab.ruhr-uni-bochum.de/" TargetMode="External"/><Relationship Id="rId7" Type="http://schemas.openxmlformats.org/officeDocument/2006/relationships/image" Target="../media/image95.png"/><Relationship Id="rId12" Type="http://schemas.openxmlformats.org/officeDocument/2006/relationships/image" Target="../media/image9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itlab.ruhr-uni-bochum.de/vic/webutilslib" TargetMode="External"/><Relationship Id="rId11" Type="http://schemas.openxmlformats.org/officeDocument/2006/relationships/image" Target="../media/image92.png"/><Relationship Id="rId5" Type="http://schemas.openxmlformats.org/officeDocument/2006/relationships/hyperlink" Target="https://gitlab.ruhr-uni-bochum.de/vic/identitymanagerui" TargetMode="External"/><Relationship Id="rId10" Type="http://schemas.openxmlformats.org/officeDocument/2006/relationships/image" Target="../media/image91.png"/><Relationship Id="rId4" Type="http://schemas.openxmlformats.org/officeDocument/2006/relationships/hyperlink" Target="https://gitlab.ruhr-uni-bochum.de/vic/infproject" TargetMode="External"/><Relationship Id="rId9" Type="http://schemas.openxmlformats.org/officeDocument/2006/relationships/image" Target="../media/image9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inf.mdi.ruhr-uni-bochum.de/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hyperlink" Target="https://demo.mdi.ruhr-uni-bochum.de/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mailto:Victor.Dudarev@rub.de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vdudarev.ru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hyperlink" Target="https://openid.net/" TargetMode="External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hyperlink" Target="https://en.wikipedia.org/wiki/Authorization" TargetMode="External"/><Relationship Id="rId4" Type="http://schemas.openxmlformats.org/officeDocument/2006/relationships/hyperlink" Target="https://en.wikipedia.org/wiki/Authentication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hyperlink" Target="https://learn.microsoft.com/en-us/aspnet/core/security/authentication/identity" TargetMode="Externa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Role-based_access_contro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hyperlink" Target="https://demo.mdi.ruhr-uni-bochum.de/rubric/binary-compounds" TargetMode="External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32.png"/><Relationship Id="rId4" Type="http://schemas.openxmlformats.org/officeDocument/2006/relationships/image" Target="../media/image27.png"/><Relationship Id="rId9" Type="http://schemas.openxmlformats.org/officeDocument/2006/relationships/hyperlink" Target="https://demo.mdi.ruhr-uni-bochum.de/object/ag2s-487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>
            <a:extLst>
              <a:ext uri="{FF2B5EF4-FFF2-40B4-BE49-F238E27FC236}">
                <a16:creationId xmlns:a16="http://schemas.microsoft.com/office/drawing/2014/main" id="{12F0A855-EB3C-04D6-EFE5-D5946B1C1BF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Victor </a:t>
            </a:r>
            <a:r>
              <a:rPr lang="en-US" dirty="0" err="1"/>
              <a:t>Dudarev</a:t>
            </a:r>
            <a:endParaRPr lang="en-DE" dirty="0"/>
          </a:p>
        </p:txBody>
      </p:sp>
      <p:sp>
        <p:nvSpPr>
          <p:cNvPr id="19" name="Titel 5">
            <a:extLst>
              <a:ext uri="{FF2B5EF4-FFF2-40B4-BE49-F238E27FC236}">
                <a16:creationId xmlns:a16="http://schemas.microsoft.com/office/drawing/2014/main" id="{1FD4D80D-43CE-4DFC-2871-ED5F1AF6FF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8046" y="1273980"/>
            <a:ext cx="10264877" cy="2798763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Overview of RDMS Infrastructure 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de-DE" sz="4000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76D67F-3023-FCDD-4BDA-F82637077BF7}"/>
              </a:ext>
            </a:extLst>
          </p:cNvPr>
          <p:cNvSpPr txBox="1"/>
          <p:nvPr/>
        </p:nvSpPr>
        <p:spPr>
          <a:xfrm>
            <a:off x="10430190" y="1279485"/>
            <a:ext cx="11857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4C93"/>
                </a:solidFill>
              </a:rPr>
              <a:t>Victor Dudarev</a:t>
            </a:r>
            <a:endParaRPr lang="en-DE" sz="1200" b="1" dirty="0">
              <a:solidFill>
                <a:srgbClr val="004C93"/>
              </a:solidFill>
            </a:endParaRPr>
          </a:p>
        </p:txBody>
      </p:sp>
      <p:pic>
        <p:nvPicPr>
          <p:cNvPr id="10" name="Рисунок 2">
            <a:extLst>
              <a:ext uri="{FF2B5EF4-FFF2-40B4-BE49-F238E27FC236}">
                <a16:creationId xmlns:a16="http://schemas.microsoft.com/office/drawing/2014/main" id="{08938626-A650-BC0D-1205-0937B75F3B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5016" y="23753"/>
            <a:ext cx="1352550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0492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RDMS </a:t>
            </a:r>
            <a:r>
              <a:rPr lang="en-US" dirty="0"/>
              <a:t>Tree Types: control and display</a:t>
            </a:r>
            <a:endParaRPr lang="de-DE" sz="1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956C4B-1546-7F14-EB69-01B88422E9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indent="0">
              <a:buNone/>
            </a:pPr>
            <a:r>
              <a:rPr lang="en-US" dirty="0">
                <a:solidFill>
                  <a:prstClr val="black"/>
                </a:solidFill>
                <a:latin typeface="Arial" panose="020B0604020202020204"/>
                <a:hlinkClick r:id="rId3"/>
              </a:rPr>
              <a:t>https://demo.mdi.ruhr-uni-bochum.de/</a:t>
            </a:r>
            <a:endParaRPr lang="en-US" dirty="0">
              <a:solidFill>
                <a:prstClr val="black"/>
              </a:solidFill>
              <a:latin typeface="Arial" panose="020B0604020202020204"/>
            </a:endParaRPr>
          </a:p>
          <a:p>
            <a:pPr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CE9D6E-FDB3-CA88-516C-F6D31458E1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568" y="783828"/>
            <a:ext cx="11901309" cy="1980942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384151E-0DAF-CF83-297A-A6E59D4DD3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291" y="4817022"/>
            <a:ext cx="5804251" cy="1894807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834AFFA-41C1-53D5-B820-1BB4BF8239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0363" y="3123163"/>
            <a:ext cx="4313645" cy="3734837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9E237251-91EB-F7A5-FD35-24A75146CE9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0628" y="2821087"/>
            <a:ext cx="2925915" cy="1921735"/>
          </a:xfrm>
          <a:prstGeom prst="rect">
            <a:avLst/>
          </a:prstGeom>
          <a:ln>
            <a:solidFill>
              <a:srgbClr val="0070C0"/>
            </a:solidFill>
          </a:ln>
        </p:spPr>
      </p:pic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345935B0-656D-8C30-579B-C10604EC6A7B}"/>
              </a:ext>
            </a:extLst>
          </p:cNvPr>
          <p:cNvCxnSpPr>
            <a:cxnSpLocks/>
          </p:cNvCxnSpPr>
          <p:nvPr/>
        </p:nvCxnSpPr>
        <p:spPr>
          <a:xfrm flipH="1">
            <a:off x="1095270" y="1738737"/>
            <a:ext cx="6228773" cy="1959056"/>
          </a:xfrm>
          <a:prstGeom prst="straightConnector1">
            <a:avLst/>
          </a:prstGeom>
          <a:ln w="63500">
            <a:solidFill>
              <a:srgbClr val="0070C0">
                <a:alpha val="5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4947647A-87B9-AEC5-A361-7AD6D1076C67}"/>
              </a:ext>
            </a:extLst>
          </p:cNvPr>
          <p:cNvCxnSpPr>
            <a:cxnSpLocks/>
          </p:cNvCxnSpPr>
          <p:nvPr/>
        </p:nvCxnSpPr>
        <p:spPr>
          <a:xfrm flipV="1">
            <a:off x="8752114" y="4230356"/>
            <a:ext cx="783772" cy="1145512"/>
          </a:xfrm>
          <a:prstGeom prst="straightConnector1">
            <a:avLst/>
          </a:prstGeom>
          <a:ln w="63500">
            <a:solidFill>
              <a:srgbClr val="0070C0">
                <a:alpha val="5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BF41715-F2A9-A082-CED0-D925081F7D59}"/>
              </a:ext>
            </a:extLst>
          </p:cNvPr>
          <p:cNvCxnSpPr>
            <a:cxnSpLocks/>
          </p:cNvCxnSpPr>
          <p:nvPr/>
        </p:nvCxnSpPr>
        <p:spPr>
          <a:xfrm flipV="1">
            <a:off x="6114140" y="1738365"/>
            <a:ext cx="3572471" cy="4207206"/>
          </a:xfrm>
          <a:prstGeom prst="straightConnector1">
            <a:avLst/>
          </a:prstGeom>
          <a:ln w="63500">
            <a:solidFill>
              <a:srgbClr val="0070C0">
                <a:alpha val="5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 Box 52">
            <a:extLst>
              <a:ext uri="{FF2B5EF4-FFF2-40B4-BE49-F238E27FC236}">
                <a16:creationId xmlns:a16="http://schemas.microsoft.com/office/drawing/2014/main" id="{527AA556-E0DA-62EE-E0EE-B0BB1029D9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94643" y="2706081"/>
            <a:ext cx="2297357" cy="1405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defTabSz="914377">
              <a:spcBef>
                <a:spcPts val="0"/>
              </a:spcBef>
            </a:pPr>
            <a:r>
              <a:rPr lang="en-US" altLang="ru-RU" sz="2133" b="1" dirty="0">
                <a:solidFill>
                  <a:prstClr val="black"/>
                </a:solidFill>
                <a:latin typeface="+mn-lt"/>
              </a:rPr>
              <a:t>Control </a:t>
            </a:r>
            <a:r>
              <a:rPr lang="en-US" altLang="ru-RU" sz="2133" dirty="0">
                <a:solidFill>
                  <a:prstClr val="black"/>
                </a:solidFill>
                <a:latin typeface="+mn-lt"/>
              </a:rPr>
              <a:t>(admin):</a:t>
            </a:r>
          </a:p>
          <a:p>
            <a:pPr marL="380990" indent="-380990" defTabSz="914377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ru-RU" sz="1600" dirty="0">
                <a:solidFill>
                  <a:prstClr val="black"/>
                </a:solidFill>
                <a:latin typeface="+mn-lt"/>
              </a:rPr>
              <a:t>Name</a:t>
            </a:r>
          </a:p>
          <a:p>
            <a:pPr marL="380990" indent="-380990" defTabSz="914377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ru-RU" sz="1600" dirty="0">
                <a:solidFill>
                  <a:prstClr val="black"/>
                </a:solidFill>
                <a:latin typeface="+mn-lt"/>
              </a:rPr>
              <a:t>Parent Id</a:t>
            </a:r>
          </a:p>
          <a:p>
            <a:pPr marL="380990" indent="-380990" defTabSz="914377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ru-RU" sz="1600" dirty="0">
                <a:solidFill>
                  <a:prstClr val="black"/>
                </a:solidFill>
                <a:latin typeface="+mn-lt"/>
              </a:rPr>
              <a:t>Sort Code</a:t>
            </a:r>
          </a:p>
          <a:p>
            <a:pPr marL="380990" indent="-380990" defTabSz="914377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ru-RU" sz="1600" dirty="0">
                <a:solidFill>
                  <a:prstClr val="black"/>
                </a:solidFill>
                <a:latin typeface="+mn-lt"/>
              </a:rPr>
              <a:t>Access</a:t>
            </a:r>
            <a:endParaRPr lang="ru-RU" altLang="ru-RU" sz="160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49" name="Text Box 52">
            <a:extLst>
              <a:ext uri="{FF2B5EF4-FFF2-40B4-BE49-F238E27FC236}">
                <a16:creationId xmlns:a16="http://schemas.microsoft.com/office/drawing/2014/main" id="{19DD3A58-7E71-8F51-27B2-53BFD59123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9779" y="2789381"/>
            <a:ext cx="2212120" cy="1077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defTabSz="914377">
              <a:spcBef>
                <a:spcPts val="0"/>
              </a:spcBef>
            </a:pPr>
            <a:r>
              <a:rPr lang="en-US" altLang="ru-RU" sz="2133" b="1" dirty="0">
                <a:solidFill>
                  <a:prstClr val="black"/>
                </a:solidFill>
                <a:latin typeface="+mn-lt"/>
              </a:rPr>
              <a:t>Display </a:t>
            </a:r>
            <a:r>
              <a:rPr lang="en-US" altLang="ru-RU" sz="2133" dirty="0">
                <a:solidFill>
                  <a:prstClr val="black"/>
                </a:solidFill>
                <a:latin typeface="+mn-lt"/>
              </a:rPr>
              <a:t>for users in Web Application</a:t>
            </a:r>
            <a:endParaRPr lang="ru-RU" altLang="ru-RU" sz="2133" dirty="0">
              <a:solidFill>
                <a:prstClr val="black"/>
              </a:solidFill>
              <a:latin typeface="+mn-lt"/>
            </a:endParaRP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46D593B7-10C8-3344-5681-C1B9C7C77CCC}"/>
              </a:ext>
            </a:extLst>
          </p:cNvPr>
          <p:cNvCxnSpPr>
            <a:cxnSpLocks/>
          </p:cNvCxnSpPr>
          <p:nvPr/>
        </p:nvCxnSpPr>
        <p:spPr>
          <a:xfrm flipH="1" flipV="1">
            <a:off x="1517301" y="1034980"/>
            <a:ext cx="1527350" cy="1879042"/>
          </a:xfrm>
          <a:prstGeom prst="straightConnector1">
            <a:avLst/>
          </a:prstGeom>
          <a:ln w="63500">
            <a:solidFill>
              <a:srgbClr val="FFC000">
                <a:alpha val="5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B1C78772-BDAA-1999-08B0-86910C51BE1C}"/>
              </a:ext>
            </a:extLst>
          </p:cNvPr>
          <p:cNvCxnSpPr>
            <a:cxnSpLocks/>
          </p:cNvCxnSpPr>
          <p:nvPr/>
        </p:nvCxnSpPr>
        <p:spPr>
          <a:xfrm flipH="1">
            <a:off x="1105319" y="3719780"/>
            <a:ext cx="1904363" cy="219174"/>
          </a:xfrm>
          <a:prstGeom prst="straightConnector1">
            <a:avLst/>
          </a:prstGeom>
          <a:ln w="63500">
            <a:solidFill>
              <a:srgbClr val="FFC000">
                <a:alpha val="5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B101942-7752-9CA9-D700-CA8BA1B214E3}"/>
              </a:ext>
            </a:extLst>
          </p:cNvPr>
          <p:cNvCxnSpPr>
            <a:cxnSpLocks/>
          </p:cNvCxnSpPr>
          <p:nvPr/>
        </p:nvCxnSpPr>
        <p:spPr>
          <a:xfrm flipV="1">
            <a:off x="1617785" y="3466682"/>
            <a:ext cx="3567164" cy="2873829"/>
          </a:xfrm>
          <a:prstGeom prst="straightConnector1">
            <a:avLst/>
          </a:prstGeom>
          <a:ln w="63500">
            <a:solidFill>
              <a:srgbClr val="0070C0">
                <a:alpha val="5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4DC762B9-8F5D-F703-B050-CF45E3F55EC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91928" y="4069582"/>
            <a:ext cx="2700072" cy="2788418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9816914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A2C0EC0-D62D-71F7-E54D-25890B3D9F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332" y="681826"/>
            <a:ext cx="3746029" cy="527258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RDMS: </a:t>
            </a:r>
            <a:r>
              <a:rPr lang="en-US" dirty="0"/>
              <a:t>Upload and Store Documents</a:t>
            </a:r>
            <a:r>
              <a:rPr lang="ru-RU" dirty="0"/>
              <a:t> </a:t>
            </a:r>
            <a:r>
              <a:rPr lang="en-US" sz="1600" dirty="0"/>
              <a:t>(with minimalistic mandatory metadata)</a:t>
            </a:r>
            <a:br>
              <a:rPr lang="en-US" sz="1600" dirty="0"/>
            </a:br>
            <a:endParaRPr lang="de-DE" sz="1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18025F-586B-D0E3-CE4E-3A42CB598F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AE32D06-BE9C-D876-BBFF-2743CABDABB0}"/>
              </a:ext>
            </a:extLst>
          </p:cNvPr>
          <p:cNvCxnSpPr>
            <a:cxnSpLocks/>
          </p:cNvCxnSpPr>
          <p:nvPr/>
        </p:nvCxnSpPr>
        <p:spPr>
          <a:xfrm flipV="1">
            <a:off x="2639616" y="1013962"/>
            <a:ext cx="1824203" cy="341279"/>
          </a:xfrm>
          <a:prstGeom prst="straightConnector1">
            <a:avLst/>
          </a:prstGeom>
          <a:ln w="63500">
            <a:solidFill>
              <a:srgbClr val="0070C0">
                <a:alpha val="5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9C2457B-D10B-DB97-7508-6338A564BB0D}"/>
              </a:ext>
            </a:extLst>
          </p:cNvPr>
          <p:cNvSpPr txBox="1"/>
          <p:nvPr/>
        </p:nvSpPr>
        <p:spPr>
          <a:xfrm>
            <a:off x="4463819" y="799049"/>
            <a:ext cx="7728181" cy="49767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/>
            <a:r>
              <a:rPr lang="en-US" sz="1867" dirty="0">
                <a:solidFill>
                  <a:prstClr val="black"/>
                </a:solidFill>
              </a:rPr>
              <a:t>Unique Object Identifier (</a:t>
            </a:r>
            <a:r>
              <a:rPr lang="en-US" sz="1867" dirty="0">
                <a:solidFill>
                  <a:srgbClr val="0070C0"/>
                </a:solidFill>
              </a:rPr>
              <a:t>assigned automatically</a:t>
            </a:r>
            <a:r>
              <a:rPr lang="en-US" sz="1867" dirty="0">
                <a:solidFill>
                  <a:prstClr val="black"/>
                </a:solidFill>
              </a:rPr>
              <a:t>), primary key</a:t>
            </a:r>
          </a:p>
          <a:p>
            <a:pPr defTabSz="914377"/>
            <a:endParaRPr lang="en-US" sz="1867" dirty="0">
              <a:solidFill>
                <a:prstClr val="black"/>
              </a:solidFill>
            </a:endParaRPr>
          </a:p>
          <a:p>
            <a:pPr defTabSz="914377"/>
            <a:r>
              <a:rPr lang="en-US" sz="1867" dirty="0">
                <a:solidFill>
                  <a:prstClr val="black"/>
                </a:solidFill>
              </a:rPr>
              <a:t>Tenant Identifier (</a:t>
            </a:r>
            <a:r>
              <a:rPr lang="en-US" sz="1867" dirty="0">
                <a:solidFill>
                  <a:srgbClr val="0070C0"/>
                </a:solidFill>
              </a:rPr>
              <a:t>assigned automatically </a:t>
            </a:r>
            <a:r>
              <a:rPr lang="en-US" sz="1867" dirty="0">
                <a:solidFill>
                  <a:prstClr val="black"/>
                </a:solidFill>
              </a:rPr>
              <a:t>based on URL address)</a:t>
            </a:r>
          </a:p>
          <a:p>
            <a:pPr defTabSz="914377"/>
            <a:endParaRPr lang="en-US" sz="1867" dirty="0">
              <a:solidFill>
                <a:prstClr val="black"/>
              </a:solidFill>
            </a:endParaRPr>
          </a:p>
          <a:p>
            <a:pPr defTabSz="914377"/>
            <a:r>
              <a:rPr lang="en-US" sz="1867" dirty="0">
                <a:solidFill>
                  <a:prstClr val="black"/>
                </a:solidFill>
              </a:rPr>
              <a:t>User who created the object</a:t>
            </a:r>
            <a:r>
              <a:rPr lang="ru-RU" sz="1867" dirty="0">
                <a:solidFill>
                  <a:prstClr val="black"/>
                </a:solidFill>
              </a:rPr>
              <a:t> </a:t>
            </a:r>
            <a:r>
              <a:rPr lang="en-US" sz="1867" dirty="0">
                <a:solidFill>
                  <a:prstClr val="black"/>
                </a:solidFill>
              </a:rPr>
              <a:t>and date with time (</a:t>
            </a:r>
            <a:r>
              <a:rPr lang="en-US" sz="1867" dirty="0">
                <a:solidFill>
                  <a:srgbClr val="0070C0"/>
                </a:solidFill>
              </a:rPr>
              <a:t>automatically</a:t>
            </a:r>
            <a:r>
              <a:rPr lang="en-US" sz="1867" dirty="0">
                <a:solidFill>
                  <a:prstClr val="black"/>
                </a:solidFill>
              </a:rPr>
              <a:t>)</a:t>
            </a:r>
          </a:p>
          <a:p>
            <a:pPr defTabSz="914377"/>
            <a:endParaRPr lang="en-US" sz="1200" dirty="0">
              <a:solidFill>
                <a:prstClr val="black"/>
              </a:solidFill>
            </a:endParaRPr>
          </a:p>
          <a:p>
            <a:pPr defTabSz="914377"/>
            <a:r>
              <a:rPr lang="en-US" sz="1867" dirty="0">
                <a:solidFill>
                  <a:prstClr val="black"/>
                </a:solidFill>
              </a:rPr>
              <a:t>User who modified the object</a:t>
            </a:r>
            <a:r>
              <a:rPr lang="ru-RU" sz="1867" dirty="0">
                <a:solidFill>
                  <a:prstClr val="black"/>
                </a:solidFill>
              </a:rPr>
              <a:t> </a:t>
            </a:r>
            <a:r>
              <a:rPr lang="en-US" sz="1867" dirty="0">
                <a:solidFill>
                  <a:prstClr val="black"/>
                </a:solidFill>
              </a:rPr>
              <a:t>and modification date and time (</a:t>
            </a:r>
            <a:r>
              <a:rPr lang="en-US" sz="1867" dirty="0">
                <a:solidFill>
                  <a:srgbClr val="0070C0"/>
                </a:solidFill>
              </a:rPr>
              <a:t>auto</a:t>
            </a:r>
            <a:r>
              <a:rPr lang="en-US" sz="1867" dirty="0">
                <a:solidFill>
                  <a:prstClr val="black"/>
                </a:solidFill>
              </a:rPr>
              <a:t>)</a:t>
            </a:r>
          </a:p>
          <a:p>
            <a:pPr defTabSz="914377">
              <a:spcBef>
                <a:spcPts val="600"/>
              </a:spcBef>
            </a:pPr>
            <a:r>
              <a:rPr lang="en-US" sz="1867" dirty="0">
                <a:solidFill>
                  <a:prstClr val="black"/>
                </a:solidFill>
              </a:rPr>
              <a:t>Object type reference (determined by user on object creation)</a:t>
            </a:r>
          </a:p>
          <a:p>
            <a:pPr defTabSz="914377">
              <a:spcBef>
                <a:spcPts val="133"/>
              </a:spcBef>
            </a:pPr>
            <a:r>
              <a:rPr lang="en-US" sz="1867" dirty="0">
                <a:solidFill>
                  <a:prstClr val="black"/>
                </a:solidFill>
              </a:rPr>
              <a:t>Project </a:t>
            </a:r>
            <a:r>
              <a:rPr lang="en-US" sz="1333" dirty="0">
                <a:solidFill>
                  <a:prstClr val="black"/>
                </a:solidFill>
              </a:rPr>
              <a:t>(tree-structure)</a:t>
            </a:r>
            <a:r>
              <a:rPr lang="en-US" sz="1867" dirty="0">
                <a:solidFill>
                  <a:prstClr val="black"/>
                </a:solidFill>
              </a:rPr>
              <a:t> reference (can specified by user on object creation)</a:t>
            </a:r>
          </a:p>
          <a:p>
            <a:pPr defTabSz="914377">
              <a:spcBef>
                <a:spcPts val="133"/>
              </a:spcBef>
            </a:pPr>
            <a:r>
              <a:rPr lang="en-US" sz="1867" dirty="0">
                <a:solidFill>
                  <a:prstClr val="black"/>
                </a:solidFill>
              </a:rPr>
              <a:t>Code to define a certain order in list of objects (</a:t>
            </a:r>
            <a:r>
              <a:rPr lang="en-US" sz="1867" dirty="0">
                <a:solidFill>
                  <a:srgbClr val="0070C0"/>
                </a:solidFill>
              </a:rPr>
              <a:t>auto</a:t>
            </a:r>
            <a:r>
              <a:rPr lang="ru-RU" sz="1867" dirty="0">
                <a:solidFill>
                  <a:prstClr val="black"/>
                </a:solidFill>
              </a:rPr>
              <a:t>,</a:t>
            </a:r>
            <a:r>
              <a:rPr lang="en-US" sz="1867" dirty="0">
                <a:solidFill>
                  <a:srgbClr val="0070C0"/>
                </a:solidFill>
              </a:rPr>
              <a:t> </a:t>
            </a:r>
            <a:r>
              <a:rPr lang="en-US" sz="1867" dirty="0">
                <a:solidFill>
                  <a:prstClr val="black"/>
                </a:solidFill>
              </a:rPr>
              <a:t>can be changed)</a:t>
            </a:r>
          </a:p>
          <a:p>
            <a:pPr defTabSz="914377"/>
            <a:r>
              <a:rPr lang="en-US" sz="1867" dirty="0">
                <a:solidFill>
                  <a:prstClr val="black"/>
                </a:solidFill>
              </a:rPr>
              <a:t>One of predefined Object Access Levels: public</a:t>
            </a:r>
            <a:r>
              <a:rPr lang="en-US" sz="1067" b="1" dirty="0">
                <a:solidFill>
                  <a:prstClr val="black"/>
                </a:solidFill>
              </a:rPr>
              <a:t> </a:t>
            </a:r>
            <a:r>
              <a:rPr lang="en-US" sz="1867" dirty="0">
                <a:solidFill>
                  <a:prstClr val="black"/>
                </a:solidFill>
              </a:rPr>
              <a:t>/ protected / </a:t>
            </a:r>
            <a:r>
              <a:rPr lang="en-US" sz="1867" dirty="0" err="1">
                <a:solidFill>
                  <a:prstClr val="black"/>
                </a:solidFill>
              </a:rPr>
              <a:t>protectedNDA</a:t>
            </a:r>
            <a:r>
              <a:rPr lang="en-US" sz="1867" dirty="0">
                <a:solidFill>
                  <a:prstClr val="black"/>
                </a:solidFill>
              </a:rPr>
              <a:t> / 							private</a:t>
            </a:r>
          </a:p>
          <a:p>
            <a:pPr defTabSz="914377"/>
            <a:r>
              <a:rPr lang="en-US" sz="1867" b="1" dirty="0">
                <a:solidFill>
                  <a:prstClr val="black"/>
                </a:solidFill>
              </a:rPr>
              <a:t>Name of the object </a:t>
            </a:r>
            <a:r>
              <a:rPr lang="en-US" sz="1867" dirty="0">
                <a:solidFill>
                  <a:prstClr val="black"/>
                </a:solidFill>
              </a:rPr>
              <a:t>(</a:t>
            </a:r>
            <a:r>
              <a:rPr lang="en-US" sz="1867" b="1" dirty="0">
                <a:solidFill>
                  <a:srgbClr val="E6332A"/>
                </a:solidFill>
              </a:rPr>
              <a:t>must be specified</a:t>
            </a:r>
            <a:r>
              <a:rPr lang="en-US" sz="1867" dirty="0">
                <a:solidFill>
                  <a:prstClr val="black"/>
                </a:solidFill>
              </a:rPr>
              <a:t>), </a:t>
            </a:r>
            <a:r>
              <a:rPr lang="en-US" sz="1867" dirty="0">
                <a:solidFill>
                  <a:srgbClr val="0070C0"/>
                </a:solidFill>
              </a:rPr>
              <a:t>unique</a:t>
            </a:r>
            <a:r>
              <a:rPr lang="en-US" sz="1867" dirty="0">
                <a:solidFill>
                  <a:prstClr val="black"/>
                </a:solidFill>
              </a:rPr>
              <a:t> within object type in tenant</a:t>
            </a:r>
          </a:p>
          <a:p>
            <a:pPr defTabSz="914377"/>
            <a:r>
              <a:rPr lang="en-US" sz="1867" dirty="0">
                <a:solidFill>
                  <a:prstClr val="black"/>
                </a:solidFill>
              </a:rPr>
              <a:t>Relative URL for page to access object (</a:t>
            </a:r>
            <a:r>
              <a:rPr lang="en-US" sz="1867" dirty="0">
                <a:solidFill>
                  <a:srgbClr val="0070C0"/>
                </a:solidFill>
              </a:rPr>
              <a:t>auto formed</a:t>
            </a:r>
            <a:r>
              <a:rPr lang="en-US" sz="1867" dirty="0">
                <a:solidFill>
                  <a:prstClr val="black"/>
                </a:solidFill>
              </a:rPr>
              <a:t>; can be changed)</a:t>
            </a:r>
          </a:p>
          <a:p>
            <a:pPr defTabSz="914377"/>
            <a:r>
              <a:rPr lang="en-US" sz="1867" dirty="0">
                <a:solidFill>
                  <a:prstClr val="black"/>
                </a:solidFill>
              </a:rPr>
              <a:t>Reference to Data File uploaded to system (uploading by choice)</a:t>
            </a:r>
          </a:p>
          <a:p>
            <a:pPr defTabSz="914377"/>
            <a:r>
              <a:rPr lang="en-US" sz="1867" dirty="0">
                <a:solidFill>
                  <a:prstClr val="black"/>
                </a:solidFill>
              </a:rPr>
              <a:t>SHA-256 file hash (must be </a:t>
            </a:r>
            <a:r>
              <a:rPr lang="en-US" sz="1867" dirty="0">
                <a:solidFill>
                  <a:srgbClr val="0070C0"/>
                </a:solidFill>
              </a:rPr>
              <a:t>unique</a:t>
            </a:r>
            <a:r>
              <a:rPr lang="en-US" sz="1867" dirty="0">
                <a:solidFill>
                  <a:prstClr val="black"/>
                </a:solidFill>
              </a:rPr>
              <a:t> within every tenant)</a:t>
            </a:r>
          </a:p>
          <a:p>
            <a:pPr defTabSz="914377"/>
            <a:r>
              <a:rPr lang="en-US" sz="1867" dirty="0">
                <a:solidFill>
                  <a:prstClr val="black"/>
                </a:solidFill>
              </a:rPr>
              <a:t>Object Description (can be empty, as all nullable attributes above)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9F371A4-6A34-BCF5-C910-8E73A9A07F0C}"/>
              </a:ext>
            </a:extLst>
          </p:cNvPr>
          <p:cNvCxnSpPr>
            <a:cxnSpLocks/>
          </p:cNvCxnSpPr>
          <p:nvPr/>
        </p:nvCxnSpPr>
        <p:spPr>
          <a:xfrm flipV="1">
            <a:off x="2660073" y="1535415"/>
            <a:ext cx="1803746" cy="91504"/>
          </a:xfrm>
          <a:prstGeom prst="straightConnector1">
            <a:avLst/>
          </a:prstGeom>
          <a:ln w="63500">
            <a:solidFill>
              <a:srgbClr val="0070C0">
                <a:alpha val="5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37597CC-1D26-F228-301A-6B6AC0DA328C}"/>
              </a:ext>
            </a:extLst>
          </p:cNvPr>
          <p:cNvCxnSpPr>
            <a:cxnSpLocks/>
          </p:cNvCxnSpPr>
          <p:nvPr/>
        </p:nvCxnSpPr>
        <p:spPr>
          <a:xfrm>
            <a:off x="2651133" y="2128761"/>
            <a:ext cx="1824203" cy="0"/>
          </a:xfrm>
          <a:prstGeom prst="straightConnector1">
            <a:avLst/>
          </a:prstGeom>
          <a:ln w="63500">
            <a:solidFill>
              <a:srgbClr val="0070C0">
                <a:alpha val="5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2E6FC7A-C3F3-DC4C-F196-1508518B152B}"/>
              </a:ext>
            </a:extLst>
          </p:cNvPr>
          <p:cNvCxnSpPr>
            <a:cxnSpLocks/>
          </p:cNvCxnSpPr>
          <p:nvPr/>
        </p:nvCxnSpPr>
        <p:spPr>
          <a:xfrm>
            <a:off x="2645923" y="2617219"/>
            <a:ext cx="1824203" cy="0"/>
          </a:xfrm>
          <a:prstGeom prst="straightConnector1">
            <a:avLst/>
          </a:prstGeom>
          <a:ln w="63500">
            <a:solidFill>
              <a:srgbClr val="0070C0">
                <a:alpha val="5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44CAC95-E4A2-A0DF-D40A-40EE060C96CD}"/>
              </a:ext>
            </a:extLst>
          </p:cNvPr>
          <p:cNvCxnSpPr>
            <a:cxnSpLocks/>
          </p:cNvCxnSpPr>
          <p:nvPr/>
        </p:nvCxnSpPr>
        <p:spPr>
          <a:xfrm>
            <a:off x="2639616" y="2906378"/>
            <a:ext cx="1824203" cy="0"/>
          </a:xfrm>
          <a:prstGeom prst="straightConnector1">
            <a:avLst/>
          </a:prstGeom>
          <a:ln w="63500">
            <a:solidFill>
              <a:srgbClr val="0070C0">
                <a:alpha val="5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A0E3294-9FD1-EDF8-260F-EB94841305D7}"/>
              </a:ext>
            </a:extLst>
          </p:cNvPr>
          <p:cNvCxnSpPr>
            <a:cxnSpLocks/>
          </p:cNvCxnSpPr>
          <p:nvPr/>
        </p:nvCxnSpPr>
        <p:spPr>
          <a:xfrm>
            <a:off x="2662813" y="3227804"/>
            <a:ext cx="1801006" cy="0"/>
          </a:xfrm>
          <a:prstGeom prst="straightConnector1">
            <a:avLst/>
          </a:prstGeom>
          <a:ln w="63500">
            <a:solidFill>
              <a:srgbClr val="0070C0">
                <a:alpha val="5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401E66D-0D4F-8B99-EBAE-39B0CF162C20}"/>
              </a:ext>
            </a:extLst>
          </p:cNvPr>
          <p:cNvCxnSpPr>
            <a:cxnSpLocks/>
          </p:cNvCxnSpPr>
          <p:nvPr/>
        </p:nvCxnSpPr>
        <p:spPr>
          <a:xfrm>
            <a:off x="2642716" y="3456633"/>
            <a:ext cx="1821103" cy="106704"/>
          </a:xfrm>
          <a:prstGeom prst="straightConnector1">
            <a:avLst/>
          </a:prstGeom>
          <a:ln w="63500">
            <a:solidFill>
              <a:srgbClr val="0070C0">
                <a:alpha val="5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DBB59BC-36A3-D266-F281-1FDF660C07EC}"/>
              </a:ext>
            </a:extLst>
          </p:cNvPr>
          <p:cNvCxnSpPr>
            <a:cxnSpLocks/>
          </p:cNvCxnSpPr>
          <p:nvPr/>
        </p:nvCxnSpPr>
        <p:spPr>
          <a:xfrm>
            <a:off x="2927648" y="4439340"/>
            <a:ext cx="1542477" cy="0"/>
          </a:xfrm>
          <a:prstGeom prst="straightConnector1">
            <a:avLst/>
          </a:prstGeom>
          <a:ln w="63500">
            <a:solidFill>
              <a:srgbClr val="0070C0">
                <a:alpha val="5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172E2F7-B137-7366-BACE-2E6AA5620BC6}"/>
              </a:ext>
            </a:extLst>
          </p:cNvPr>
          <p:cNvCxnSpPr>
            <a:cxnSpLocks/>
          </p:cNvCxnSpPr>
          <p:nvPr/>
        </p:nvCxnSpPr>
        <p:spPr>
          <a:xfrm>
            <a:off x="2927648" y="4735563"/>
            <a:ext cx="1542477" cy="0"/>
          </a:xfrm>
          <a:prstGeom prst="straightConnector1">
            <a:avLst/>
          </a:prstGeom>
          <a:ln w="63500">
            <a:solidFill>
              <a:srgbClr val="0070C0">
                <a:alpha val="5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3CCD76A-6B57-2EC5-9A22-8CE7C9B68137}"/>
              </a:ext>
            </a:extLst>
          </p:cNvPr>
          <p:cNvCxnSpPr>
            <a:cxnSpLocks/>
          </p:cNvCxnSpPr>
          <p:nvPr/>
        </p:nvCxnSpPr>
        <p:spPr>
          <a:xfrm>
            <a:off x="2921342" y="5002753"/>
            <a:ext cx="1542477" cy="0"/>
          </a:xfrm>
          <a:prstGeom prst="straightConnector1">
            <a:avLst/>
          </a:prstGeom>
          <a:ln w="63500">
            <a:solidFill>
              <a:srgbClr val="0070C0">
                <a:alpha val="5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0B3073E-3834-AEDB-8BB4-1370C086F034}"/>
              </a:ext>
            </a:extLst>
          </p:cNvPr>
          <p:cNvCxnSpPr>
            <a:cxnSpLocks/>
          </p:cNvCxnSpPr>
          <p:nvPr/>
        </p:nvCxnSpPr>
        <p:spPr>
          <a:xfrm>
            <a:off x="2927648" y="5290785"/>
            <a:ext cx="1542477" cy="0"/>
          </a:xfrm>
          <a:prstGeom prst="straightConnector1">
            <a:avLst/>
          </a:prstGeom>
          <a:ln w="63500">
            <a:solidFill>
              <a:srgbClr val="0070C0">
                <a:alpha val="5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7F32EB0F-81EC-EDEC-3684-CA884AF133ED}"/>
              </a:ext>
            </a:extLst>
          </p:cNvPr>
          <p:cNvCxnSpPr>
            <a:cxnSpLocks/>
          </p:cNvCxnSpPr>
          <p:nvPr/>
        </p:nvCxnSpPr>
        <p:spPr>
          <a:xfrm>
            <a:off x="2652765" y="3717890"/>
            <a:ext cx="1811054" cy="153575"/>
          </a:xfrm>
          <a:prstGeom prst="straightConnector1">
            <a:avLst/>
          </a:prstGeom>
          <a:ln w="63500">
            <a:solidFill>
              <a:srgbClr val="0070C0">
                <a:alpha val="5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852EDCE-C340-7AC7-8C15-CD1DAAD02326}"/>
              </a:ext>
            </a:extLst>
          </p:cNvPr>
          <p:cNvCxnSpPr>
            <a:cxnSpLocks/>
          </p:cNvCxnSpPr>
          <p:nvPr/>
        </p:nvCxnSpPr>
        <p:spPr>
          <a:xfrm>
            <a:off x="2929323" y="5553717"/>
            <a:ext cx="1542477" cy="0"/>
          </a:xfrm>
          <a:prstGeom prst="straightConnector1">
            <a:avLst/>
          </a:prstGeom>
          <a:ln w="63500">
            <a:solidFill>
              <a:srgbClr val="0070C0">
                <a:alpha val="5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02032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RDMS: </a:t>
            </a:r>
            <a:r>
              <a:rPr lang="en-US" dirty="0"/>
              <a:t>Support for Chemical Entities</a:t>
            </a:r>
            <a:br>
              <a:rPr lang="en-US" sz="1600" dirty="0"/>
            </a:br>
            <a:endParaRPr lang="de-DE" sz="1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18025F-586B-D0E3-CE4E-3A42CB598F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Box 10">
            <a:extLst>
              <a:ext uri="{FF2B5EF4-FFF2-40B4-BE49-F238E27FC236}">
                <a16:creationId xmlns:a16="http://schemas.microsoft.com/office/drawing/2014/main" id="{32B580AD-2286-D932-52F2-314B03C0E8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927" y="1752121"/>
            <a:ext cx="2160588" cy="652463"/>
          </a:xfrm>
          <a:prstGeom prst="rect">
            <a:avLst/>
          </a:prstGeom>
          <a:solidFill>
            <a:srgbClr val="0070C0">
              <a:alpha val="30196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ru-RU" b="1" dirty="0">
                <a:solidFill>
                  <a:schemeClr val="tx1"/>
                </a:solidFill>
                <a:latin typeface="Arial" panose="020B0604020202020204" pitchFamily="34" charset="0"/>
              </a:rPr>
              <a:t>System</a:t>
            </a:r>
            <a:endParaRPr lang="ru-RU" altLang="ru-RU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</a:pPr>
            <a:r>
              <a:rPr lang="ru-RU" altLang="ru-RU" sz="1200" dirty="0">
                <a:solidFill>
                  <a:schemeClr val="tx1"/>
                </a:solidFill>
                <a:latin typeface="Arial" panose="020B0604020202020204" pitchFamily="34" charset="0"/>
              </a:rPr>
              <a:t>(</a:t>
            </a:r>
            <a:r>
              <a:rPr lang="en-US" altLang="ru-RU" sz="1200" dirty="0">
                <a:solidFill>
                  <a:schemeClr val="tx1"/>
                </a:solidFill>
                <a:latin typeface="Arial" panose="020B0604020202020204" pitchFamily="34" charset="0"/>
              </a:rPr>
              <a:t>qualitative composition</a:t>
            </a:r>
            <a:r>
              <a:rPr lang="ru-RU" altLang="ru-RU" sz="1200" dirty="0">
                <a:solidFill>
                  <a:schemeClr val="tx1"/>
                </a:solidFill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6" name="Line 11">
            <a:extLst>
              <a:ext uri="{FF2B5EF4-FFF2-40B4-BE49-F238E27FC236}">
                <a16:creationId xmlns:a16="http://schemas.microsoft.com/office/drawing/2014/main" id="{D2DE8A0A-AE9A-A924-5749-6617C867122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57494" y="2399821"/>
            <a:ext cx="2932" cy="1870728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Text Box 13">
            <a:extLst>
              <a:ext uri="{FF2B5EF4-FFF2-40B4-BE49-F238E27FC236}">
                <a16:creationId xmlns:a16="http://schemas.microsoft.com/office/drawing/2014/main" id="{07AFE0A3-4115-20BF-AEDD-82FE0129D7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340" y="4254317"/>
            <a:ext cx="2160587" cy="554037"/>
          </a:xfrm>
          <a:prstGeom prst="rect">
            <a:avLst/>
          </a:prstGeom>
          <a:solidFill>
            <a:srgbClr val="0070C0">
              <a:alpha val="30196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ru-RU" sz="1800" b="1" dirty="0">
                <a:solidFill>
                  <a:schemeClr val="tx1"/>
                </a:solidFill>
                <a:latin typeface="Arial" panose="020B0604020202020204" pitchFamily="34" charset="0"/>
              </a:rPr>
              <a:t>Substance</a:t>
            </a:r>
            <a:endParaRPr lang="ru-RU" altLang="ru-RU" sz="1800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</a:pPr>
            <a:r>
              <a:rPr lang="ru-RU" altLang="ru-RU" sz="1200" dirty="0">
                <a:solidFill>
                  <a:schemeClr val="tx1"/>
                </a:solidFill>
                <a:latin typeface="Arial" panose="020B0604020202020204" pitchFamily="34" charset="0"/>
              </a:rPr>
              <a:t>(</a:t>
            </a:r>
            <a:r>
              <a:rPr lang="en-US" altLang="ru-RU" sz="1200">
                <a:solidFill>
                  <a:schemeClr val="tx1"/>
                </a:solidFill>
                <a:latin typeface="Arial" panose="020B0604020202020204" pitchFamily="34" charset="0"/>
              </a:rPr>
              <a:t>quantitative </a:t>
            </a:r>
            <a:r>
              <a:rPr lang="en-US" altLang="ru-RU" sz="1200" dirty="0">
                <a:solidFill>
                  <a:schemeClr val="tx1"/>
                </a:solidFill>
                <a:latin typeface="Arial" panose="020B0604020202020204" pitchFamily="34" charset="0"/>
              </a:rPr>
              <a:t>composition</a:t>
            </a:r>
            <a:r>
              <a:rPr lang="ru-RU" altLang="ru-RU" sz="1200" dirty="0">
                <a:solidFill>
                  <a:schemeClr val="tx1"/>
                </a:solidFill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8" name="Line 36">
            <a:extLst>
              <a:ext uri="{FF2B5EF4-FFF2-40B4-BE49-F238E27FC236}">
                <a16:creationId xmlns:a16="http://schemas.microsoft.com/office/drawing/2014/main" id="{97B409E4-5E6A-EA9E-E69A-F9B86B5E5512}"/>
              </a:ext>
            </a:extLst>
          </p:cNvPr>
          <p:cNvSpPr>
            <a:spLocks noChangeShapeType="1"/>
          </p:cNvSpPr>
          <p:nvPr/>
        </p:nvSpPr>
        <p:spPr bwMode="auto">
          <a:xfrm>
            <a:off x="1565190" y="4817879"/>
            <a:ext cx="1587" cy="593725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" name="Text Box 52">
            <a:extLst>
              <a:ext uri="{FF2B5EF4-FFF2-40B4-BE49-F238E27FC236}">
                <a16:creationId xmlns:a16="http://schemas.microsoft.com/office/drawing/2014/main" id="{3E1339E9-5BDD-EED2-E83B-985F8FD261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927" y="2399821"/>
            <a:ext cx="10080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sz="2000" dirty="0">
                <a:solidFill>
                  <a:schemeClr val="tx1"/>
                </a:solidFill>
                <a:latin typeface="Arial" panose="020B0604020202020204" pitchFamily="34" charset="0"/>
              </a:rPr>
              <a:t>Co-O</a:t>
            </a:r>
            <a:endParaRPr lang="ru-RU" altLang="ru-RU" sz="20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53">
            <a:extLst>
              <a:ext uri="{FF2B5EF4-FFF2-40B4-BE49-F238E27FC236}">
                <a16:creationId xmlns:a16="http://schemas.microsoft.com/office/drawing/2014/main" id="{44D609C5-A4F3-46F2-2849-635976D34B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902" y="4867092"/>
            <a:ext cx="1039062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ru-RU" sz="2000" dirty="0">
                <a:solidFill>
                  <a:schemeClr val="tx1"/>
                </a:solidFill>
                <a:latin typeface="Arial" panose="020B0604020202020204" pitchFamily="34" charset="0"/>
              </a:rPr>
              <a:t>Co</a:t>
            </a:r>
            <a:r>
              <a:rPr lang="en-US" altLang="ru-RU" sz="2000" baseline="-25000" dirty="0">
                <a:solidFill>
                  <a:schemeClr val="tx1"/>
                </a:solidFill>
                <a:latin typeface="Arial" panose="020B0604020202020204" pitchFamily="34" charset="0"/>
              </a:rPr>
              <a:t>3</a:t>
            </a:r>
            <a:r>
              <a:rPr lang="en-US" altLang="ru-RU" sz="2000" dirty="0">
                <a:solidFill>
                  <a:schemeClr val="tx1"/>
                </a:solidFill>
                <a:latin typeface="Arial" panose="020B0604020202020204" pitchFamily="34" charset="0"/>
              </a:rPr>
              <a:t>O</a:t>
            </a:r>
            <a:r>
              <a:rPr lang="en-US" altLang="ru-RU" sz="2000" baseline="-25000" dirty="0">
                <a:solidFill>
                  <a:schemeClr val="tx1"/>
                </a:solidFill>
                <a:latin typeface="Arial" panose="020B0604020202020204" pitchFamily="34" charset="0"/>
              </a:rPr>
              <a:t>4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4ED86EB-0E38-C5C4-9616-312C9EFE67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2904" y="673238"/>
            <a:ext cx="3709153" cy="253517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79D3776-ABF6-074E-DC02-FAB16CD351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2543" y="1879040"/>
            <a:ext cx="1390572" cy="88264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832C680-310E-98B9-FECB-1E434A6A86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0867" y="3456634"/>
            <a:ext cx="3704491" cy="277836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2384E5C7-CBA5-3842-F0CE-BC18B7B760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6262" y="4685650"/>
            <a:ext cx="1397971" cy="88586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1DA439CA-38C2-FBDC-1CCA-C11960E7B79B}"/>
              </a:ext>
            </a:extLst>
          </p:cNvPr>
          <p:cNvSpPr txBox="1"/>
          <p:nvPr/>
        </p:nvSpPr>
        <p:spPr>
          <a:xfrm>
            <a:off x="7769728" y="1100498"/>
            <a:ext cx="357486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377"/>
            <a:r>
              <a:rPr lang="en-US" sz="2400" dirty="0">
                <a:solidFill>
                  <a:prstClr val="black"/>
                </a:solidFill>
              </a:rPr>
              <a:t>Metadata </a:t>
            </a:r>
          </a:p>
          <a:p>
            <a:pPr algn="ctr" defTabSz="914377"/>
            <a:r>
              <a:rPr lang="en-US" sz="2400" dirty="0">
                <a:solidFill>
                  <a:prstClr val="black"/>
                </a:solidFill>
              </a:rPr>
              <a:t>+ </a:t>
            </a:r>
          </a:p>
          <a:p>
            <a:pPr algn="ctr" defTabSz="914377"/>
            <a:r>
              <a:rPr lang="en-US" sz="2400" dirty="0">
                <a:solidFill>
                  <a:prstClr val="black"/>
                </a:solidFill>
              </a:rPr>
              <a:t>chemical elements</a:t>
            </a:r>
          </a:p>
          <a:p>
            <a:pPr algn="ctr" defTabSz="914377"/>
            <a:r>
              <a:rPr lang="en-US" sz="2400" dirty="0">
                <a:solidFill>
                  <a:prstClr val="black"/>
                </a:solidFill>
              </a:rPr>
              <a:t>(qualitative composition)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E00E76D-25DE-67FF-6A4C-69CF1949F3F1}"/>
              </a:ext>
            </a:extLst>
          </p:cNvPr>
          <p:cNvSpPr txBox="1"/>
          <p:nvPr/>
        </p:nvSpPr>
        <p:spPr>
          <a:xfrm>
            <a:off x="7339324" y="4126726"/>
            <a:ext cx="443064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377"/>
            <a:r>
              <a:rPr lang="en-US" sz="2400" dirty="0">
                <a:solidFill>
                  <a:prstClr val="black"/>
                </a:solidFill>
              </a:rPr>
              <a:t>Metadata </a:t>
            </a:r>
          </a:p>
          <a:p>
            <a:pPr algn="ctr" defTabSz="914377"/>
            <a:r>
              <a:rPr lang="en-US" sz="2400" dirty="0">
                <a:solidFill>
                  <a:prstClr val="black"/>
                </a:solidFill>
              </a:rPr>
              <a:t>+ </a:t>
            </a:r>
          </a:p>
          <a:p>
            <a:pPr algn="ctr" defTabSz="914377"/>
            <a:r>
              <a:rPr lang="en-US" sz="2400" dirty="0">
                <a:solidFill>
                  <a:prstClr val="black"/>
                </a:solidFill>
              </a:rPr>
              <a:t>chemical elements with indices</a:t>
            </a:r>
            <a:br>
              <a:rPr lang="en-US" sz="2400" dirty="0">
                <a:solidFill>
                  <a:prstClr val="black"/>
                </a:solidFill>
              </a:rPr>
            </a:br>
            <a:r>
              <a:rPr lang="en-US" sz="2400" dirty="0">
                <a:solidFill>
                  <a:prstClr val="black"/>
                </a:solidFill>
              </a:rPr>
              <a:t>(quantitative composition)</a:t>
            </a:r>
          </a:p>
        </p:txBody>
      </p:sp>
    </p:spTree>
    <p:extLst>
      <p:ext uri="{BB962C8B-B14F-4D97-AF65-F5344CB8AC3E}">
        <p14:creationId xmlns:p14="http://schemas.microsoft.com/office/powerpoint/2010/main" val="755219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RDMS </a:t>
            </a:r>
            <a:r>
              <a:rPr lang="en-US" dirty="0"/>
              <a:t>List Types: add composition</a:t>
            </a:r>
            <a:endParaRPr lang="de-DE" sz="1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4A4A5D-7A44-DAB2-4D83-8A56C59DF9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indent="0">
              <a:buNone/>
            </a:pPr>
            <a:r>
              <a:rPr lang="en-US" dirty="0">
                <a:solidFill>
                  <a:prstClr val="black"/>
                </a:solidFill>
                <a:latin typeface="Arial" panose="020B0604020202020204"/>
                <a:hlinkClick r:id="rId3"/>
              </a:rPr>
              <a:t>https://demo.mdi.ruhr-uni-bochum.de/object/k3bi2i9-3789</a:t>
            </a:r>
            <a:endParaRPr lang="en-US" dirty="0">
              <a:solidFill>
                <a:prstClr val="black"/>
              </a:solidFill>
              <a:latin typeface="Arial" panose="020B0604020202020204"/>
            </a:endParaRPr>
          </a:p>
          <a:p>
            <a:pPr indent="0">
              <a:buNone/>
            </a:pPr>
            <a:r>
              <a:rPr lang="en-US" dirty="0">
                <a:solidFill>
                  <a:prstClr val="black"/>
                </a:solidFill>
                <a:latin typeface="Arial" panose="020B0604020202020204"/>
                <a:hlinkClick r:id="rId4"/>
              </a:rPr>
              <a:t>https://demo.mdi.ruhr-uni-bochum.de/adminobject/edititem/3789</a:t>
            </a:r>
            <a:endParaRPr lang="en-US" dirty="0">
              <a:solidFill>
                <a:prstClr val="black"/>
              </a:solidFill>
              <a:latin typeface="Arial" panose="020B0604020202020204"/>
            </a:endParaRPr>
          </a:p>
          <a:p>
            <a:pPr indent="0">
              <a:buNone/>
            </a:pPr>
            <a:endParaRPr lang="en-US" dirty="0"/>
          </a:p>
        </p:txBody>
      </p:sp>
      <p:sp>
        <p:nvSpPr>
          <p:cNvPr id="48" name="Text Box 52">
            <a:extLst>
              <a:ext uri="{FF2B5EF4-FFF2-40B4-BE49-F238E27FC236}">
                <a16:creationId xmlns:a16="http://schemas.microsoft.com/office/drawing/2014/main" id="{527AA556-E0DA-62EE-E0EE-B0BB1029D9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52" y="4225673"/>
            <a:ext cx="3072341" cy="1733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defTabSz="914377">
              <a:spcBef>
                <a:spcPts val="0"/>
              </a:spcBef>
            </a:pPr>
            <a:r>
              <a:rPr lang="en-US" altLang="ru-RU" sz="1333" b="1" dirty="0">
                <a:solidFill>
                  <a:prstClr val="black"/>
                </a:solidFill>
                <a:latin typeface="+mn-lt"/>
              </a:rPr>
              <a:t>Control </a:t>
            </a:r>
            <a:r>
              <a:rPr lang="en-US" altLang="ru-RU" sz="1333" dirty="0">
                <a:solidFill>
                  <a:prstClr val="black"/>
                </a:solidFill>
                <a:latin typeface="+mn-lt"/>
              </a:rPr>
              <a:t>(</a:t>
            </a:r>
            <a:r>
              <a:rPr lang="en-US" altLang="ru-RU" sz="1333" u="sng" dirty="0">
                <a:solidFill>
                  <a:prstClr val="black"/>
                </a:solidFill>
                <a:latin typeface="+mn-lt"/>
              </a:rPr>
              <a:t>common to all objects</a:t>
            </a:r>
            <a:r>
              <a:rPr lang="en-US" altLang="ru-RU" sz="1333" dirty="0">
                <a:solidFill>
                  <a:prstClr val="black"/>
                </a:solidFill>
                <a:latin typeface="+mn-lt"/>
              </a:rPr>
              <a:t>):</a:t>
            </a:r>
          </a:p>
          <a:p>
            <a:pPr marL="380990" indent="-380990" defTabSz="914377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ru-RU" sz="1333" dirty="0">
                <a:solidFill>
                  <a:prstClr val="black"/>
                </a:solidFill>
                <a:latin typeface="+mn-lt"/>
              </a:rPr>
              <a:t>Rubric Id;</a:t>
            </a:r>
          </a:p>
          <a:p>
            <a:pPr marL="380990" indent="-380990" defTabSz="914377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ru-RU" sz="1333" dirty="0">
                <a:solidFill>
                  <a:prstClr val="black"/>
                </a:solidFill>
                <a:latin typeface="+mn-lt"/>
              </a:rPr>
              <a:t>Sort Code;</a:t>
            </a:r>
          </a:p>
          <a:p>
            <a:pPr marL="380990" indent="-380990" defTabSz="914377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ru-RU" sz="1333" dirty="0">
                <a:solidFill>
                  <a:prstClr val="black"/>
                </a:solidFill>
                <a:latin typeface="+mn-lt"/>
              </a:rPr>
              <a:t>Access;</a:t>
            </a:r>
          </a:p>
          <a:p>
            <a:pPr marL="380990" indent="-380990" defTabSz="914377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ru-RU" sz="1333" dirty="0">
                <a:solidFill>
                  <a:prstClr val="black"/>
                </a:solidFill>
                <a:latin typeface="+mn-lt"/>
              </a:rPr>
              <a:t>Name;</a:t>
            </a:r>
          </a:p>
          <a:p>
            <a:pPr marL="380990" indent="-380990" defTabSz="914377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ru-RU" sz="1333" dirty="0">
                <a:solidFill>
                  <a:prstClr val="black"/>
                </a:solidFill>
                <a:latin typeface="+mn-lt"/>
              </a:rPr>
              <a:t>URL (adjustable*);</a:t>
            </a:r>
          </a:p>
          <a:p>
            <a:pPr marL="380990" indent="-380990" defTabSz="914377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ru-RU" sz="1333" dirty="0">
                <a:solidFill>
                  <a:prstClr val="black"/>
                </a:solidFill>
                <a:latin typeface="+mn-lt"/>
              </a:rPr>
              <a:t>Attach File (document);</a:t>
            </a:r>
          </a:p>
          <a:p>
            <a:pPr marL="380990" indent="-380990" defTabSz="914377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ru-RU" sz="1333" dirty="0">
                <a:solidFill>
                  <a:prstClr val="black"/>
                </a:solidFill>
                <a:latin typeface="+mn-lt"/>
              </a:rPr>
              <a:t>Description.</a:t>
            </a:r>
            <a:endParaRPr lang="ru-RU" altLang="ru-RU" sz="1333" dirty="0">
              <a:solidFill>
                <a:prstClr val="black"/>
              </a:solidFill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665A19-B039-C356-84F5-B8A8B8844D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339" y="737388"/>
            <a:ext cx="6221504" cy="3453763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02C756A-3F89-5270-E349-BF41A4EBE6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80043" y="1988840"/>
            <a:ext cx="5568619" cy="3956984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1A5A2D6-0D53-BA6C-BACC-03AA275899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34011" y="5567941"/>
            <a:ext cx="2302424" cy="1250808"/>
          </a:xfrm>
          <a:prstGeom prst="rect">
            <a:avLst/>
          </a:prstGeom>
          <a:ln>
            <a:solidFill>
              <a:srgbClr val="0070C0"/>
            </a:solidFill>
          </a:ln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85B1EC1-871F-9A35-D156-6C6F8EBB0C83}"/>
              </a:ext>
            </a:extLst>
          </p:cNvPr>
          <p:cNvCxnSpPr>
            <a:cxnSpLocks/>
          </p:cNvCxnSpPr>
          <p:nvPr/>
        </p:nvCxnSpPr>
        <p:spPr>
          <a:xfrm>
            <a:off x="11856640" y="4869161"/>
            <a:ext cx="0" cy="1324185"/>
          </a:xfrm>
          <a:prstGeom prst="straightConnector1">
            <a:avLst/>
          </a:prstGeom>
          <a:ln w="63500">
            <a:solidFill>
              <a:srgbClr val="0070C0">
                <a:alpha val="5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C676201-FBAF-3303-DDDF-849FFD332ADB}"/>
              </a:ext>
            </a:extLst>
          </p:cNvPr>
          <p:cNvCxnSpPr>
            <a:cxnSpLocks/>
          </p:cNvCxnSpPr>
          <p:nvPr/>
        </p:nvCxnSpPr>
        <p:spPr>
          <a:xfrm flipH="1" flipV="1">
            <a:off x="9264352" y="5531252"/>
            <a:ext cx="2495648" cy="662093"/>
          </a:xfrm>
          <a:prstGeom prst="straightConnector1">
            <a:avLst/>
          </a:prstGeom>
          <a:ln w="63500">
            <a:solidFill>
              <a:srgbClr val="0070C0">
                <a:alpha val="5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784CB11C-2FCC-B88B-A481-A15DF270A99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18806" y="835192"/>
            <a:ext cx="4982085" cy="1156064"/>
          </a:xfrm>
          <a:prstGeom prst="rect">
            <a:avLst/>
          </a:prstGeom>
          <a:ln>
            <a:solidFill>
              <a:srgbClr val="0070C0"/>
            </a:solidFill>
          </a:ln>
        </p:spPr>
      </p:pic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F919BCB-049E-827D-E784-4EB924D2EB29}"/>
              </a:ext>
            </a:extLst>
          </p:cNvPr>
          <p:cNvCxnSpPr>
            <a:cxnSpLocks/>
          </p:cNvCxnSpPr>
          <p:nvPr/>
        </p:nvCxnSpPr>
        <p:spPr>
          <a:xfrm flipV="1">
            <a:off x="2063552" y="1505983"/>
            <a:ext cx="4301291" cy="2019028"/>
          </a:xfrm>
          <a:prstGeom prst="straightConnector1">
            <a:avLst/>
          </a:prstGeom>
          <a:ln w="63500">
            <a:solidFill>
              <a:srgbClr val="0070C0">
                <a:alpha val="5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Box 52">
            <a:extLst>
              <a:ext uri="{FF2B5EF4-FFF2-40B4-BE49-F238E27FC236}">
                <a16:creationId xmlns:a16="http://schemas.microsoft.com/office/drawing/2014/main" id="{E4CEC9A5-A5F6-E2DD-4FDB-71E45A7D07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0837" y="423982"/>
            <a:ext cx="5665356" cy="420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defTabSz="914377">
              <a:spcBef>
                <a:spcPts val="0"/>
              </a:spcBef>
            </a:pPr>
            <a:r>
              <a:rPr lang="en-US" altLang="ru-RU" sz="2133" dirty="0">
                <a:solidFill>
                  <a:prstClr val="black"/>
                </a:solidFill>
                <a:latin typeface="+mn-lt"/>
              </a:rPr>
              <a:t>List of all objects (of type Composition):</a:t>
            </a:r>
            <a:endParaRPr lang="ru-RU" altLang="ru-RU" sz="1600" dirty="0">
              <a:solidFill>
                <a:prstClr val="black"/>
              </a:solidFill>
              <a:latin typeface="+mn-lt"/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58D967E3-2FF4-7768-4E68-2238757D5929}"/>
              </a:ext>
            </a:extLst>
          </p:cNvPr>
          <p:cNvCxnSpPr>
            <a:cxnSpLocks/>
          </p:cNvCxnSpPr>
          <p:nvPr/>
        </p:nvCxnSpPr>
        <p:spPr>
          <a:xfrm flipH="1">
            <a:off x="8563328" y="1405511"/>
            <a:ext cx="1853152" cy="709507"/>
          </a:xfrm>
          <a:prstGeom prst="straightConnector1">
            <a:avLst/>
          </a:prstGeom>
          <a:ln w="63500">
            <a:solidFill>
              <a:srgbClr val="0070C0">
                <a:alpha val="5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 Box 52">
            <a:extLst>
              <a:ext uri="{FF2B5EF4-FFF2-40B4-BE49-F238E27FC236}">
                <a16:creationId xmlns:a16="http://schemas.microsoft.com/office/drawing/2014/main" id="{C9C65E06-F347-E0CB-778E-E495C999BD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0583" y="4091524"/>
            <a:ext cx="3432967" cy="1815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algn="ctr" defTabSz="914377">
              <a:spcBef>
                <a:spcPts val="0"/>
              </a:spcBef>
            </a:pPr>
            <a:r>
              <a:rPr lang="en-US" altLang="ru-RU" sz="5867" dirty="0">
                <a:solidFill>
                  <a:srgbClr val="0070C0"/>
                </a:solidFill>
                <a:latin typeface="+mn-lt"/>
              </a:rPr>
              <a:t>2</a:t>
            </a:r>
          </a:p>
          <a:p>
            <a:pPr defTabSz="914377">
              <a:spcBef>
                <a:spcPts val="0"/>
              </a:spcBef>
            </a:pPr>
            <a:endParaRPr lang="en-US" altLang="ru-RU" sz="1333" b="1" dirty="0">
              <a:solidFill>
                <a:prstClr val="black"/>
              </a:solidFill>
              <a:latin typeface="+mn-lt"/>
            </a:endParaRPr>
          </a:p>
          <a:p>
            <a:pPr defTabSz="914377">
              <a:spcBef>
                <a:spcPts val="0"/>
              </a:spcBef>
            </a:pPr>
            <a:r>
              <a:rPr lang="en-US" altLang="ru-RU" sz="1333" b="1" dirty="0">
                <a:solidFill>
                  <a:prstClr val="black"/>
                </a:solidFill>
                <a:latin typeface="+mn-lt"/>
              </a:rPr>
              <a:t>Type specific control</a:t>
            </a:r>
            <a:r>
              <a:rPr lang="en-US" altLang="ru-RU" sz="1333" dirty="0">
                <a:solidFill>
                  <a:prstClr val="black"/>
                </a:solidFill>
                <a:latin typeface="+mn-lt"/>
              </a:rPr>
              <a:t> (e.g. Composition)</a:t>
            </a:r>
            <a:r>
              <a:rPr lang="en-US" altLang="ru-RU" sz="1333" b="1" dirty="0">
                <a:solidFill>
                  <a:prstClr val="black"/>
                </a:solidFill>
                <a:latin typeface="+mn-lt"/>
              </a:rPr>
              <a:t>:</a:t>
            </a:r>
            <a:endParaRPr lang="en-US" altLang="ru-RU" sz="1333" dirty="0">
              <a:solidFill>
                <a:prstClr val="black"/>
              </a:solidFill>
              <a:latin typeface="+mn-lt"/>
            </a:endParaRPr>
          </a:p>
          <a:p>
            <a:pPr marL="380990" indent="-380990" defTabSz="914377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ru-RU" sz="1333" dirty="0">
                <a:solidFill>
                  <a:prstClr val="black"/>
                </a:solidFill>
                <a:latin typeface="+mn-lt"/>
              </a:rPr>
              <a:t>Chemical System;</a:t>
            </a:r>
          </a:p>
          <a:p>
            <a:pPr marL="380990" indent="-380990" defTabSz="914377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ru-RU" sz="1333" dirty="0">
                <a:solidFill>
                  <a:prstClr val="black"/>
                </a:solidFill>
                <a:latin typeface="+mn-lt"/>
              </a:rPr>
              <a:t>Composition (elements containment).</a:t>
            </a:r>
            <a:endParaRPr lang="ru-RU" altLang="ru-RU" sz="1333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060FE36-97FA-3F7D-337A-E6A7DEF69FAB}"/>
              </a:ext>
            </a:extLst>
          </p:cNvPr>
          <p:cNvSpPr txBox="1"/>
          <p:nvPr/>
        </p:nvSpPr>
        <p:spPr>
          <a:xfrm>
            <a:off x="1072248" y="4326097"/>
            <a:ext cx="1304653" cy="995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377"/>
            <a:r>
              <a:rPr lang="en-US" altLang="ru-RU" sz="5867" dirty="0">
                <a:solidFill>
                  <a:srgbClr val="0070C0"/>
                </a:solidFill>
                <a:latin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6400262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04339A4-AC4E-1661-D4FC-ABA43A7135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69" y="878775"/>
            <a:ext cx="6423787" cy="264649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939952-398E-0604-1E6F-B8FA1F6271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2589" y="3402710"/>
            <a:ext cx="5261532" cy="2249573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D4D17EC-53DE-8FED-69BB-E0CEE331C0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2876" y="878775"/>
            <a:ext cx="5275064" cy="240386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RDMS </a:t>
            </a:r>
            <a:r>
              <a:rPr lang="en-US" dirty="0"/>
              <a:t>List Types: display composition</a:t>
            </a:r>
            <a:endParaRPr lang="de-DE" sz="1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FC86C7-6C4F-80B1-971B-7D821763A6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indent="0">
              <a:buNone/>
            </a:pPr>
            <a:r>
              <a:rPr lang="en-US" sz="1000" dirty="0">
                <a:hlinkClick r:id="rId6"/>
              </a:rPr>
              <a:t>https://demo.mdi.ruhr-uni-bochum.de/object/ag2o-4605</a:t>
            </a:r>
            <a:endParaRPr lang="en-US" sz="100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D154ED7-2AF3-480F-8141-F661F62E350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6C8FC03C-C266-4645-ABC5-645062898383}" type="slidenum">
              <a:rPr lang="de-DE" smtClean="0"/>
              <a:pPr/>
              <a:t>14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48" name="Text Box 52">
            <a:extLst>
              <a:ext uri="{FF2B5EF4-FFF2-40B4-BE49-F238E27FC236}">
                <a16:creationId xmlns:a16="http://schemas.microsoft.com/office/drawing/2014/main" id="{527AA556-E0DA-62EE-E0EE-B0BB1029D9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500" y="4163930"/>
            <a:ext cx="580974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ts val="0"/>
              </a:spcBef>
            </a:pPr>
            <a:r>
              <a:rPr lang="en-US" altLang="ru-RU" sz="1800" b="1" dirty="0">
                <a:solidFill>
                  <a:schemeClr val="tx1"/>
                </a:solidFill>
                <a:latin typeface="+mn-lt"/>
              </a:rPr>
              <a:t>UI Experience</a:t>
            </a:r>
            <a:r>
              <a:rPr lang="en-US" altLang="ru-RU" sz="1800" dirty="0">
                <a:solidFill>
                  <a:schemeClr val="tx1"/>
                </a:solidFill>
                <a:latin typeface="+mn-lt"/>
              </a:rPr>
              <a:t>:</a:t>
            </a:r>
          </a:p>
          <a:p>
            <a:pPr marL="380990" indent="-38099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ru-RU" sz="1800" dirty="0">
                <a:solidFill>
                  <a:schemeClr val="tx1"/>
                </a:solidFill>
                <a:latin typeface="+mn-lt"/>
              </a:rPr>
              <a:t>Select project (rubric with objects)</a:t>
            </a:r>
          </a:p>
          <a:p>
            <a:pPr marL="380990" indent="-38099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ru-RU" sz="1800" dirty="0">
                <a:solidFill>
                  <a:schemeClr val="tx1"/>
                </a:solidFill>
                <a:latin typeface="+mn-lt"/>
              </a:rPr>
              <a:t>Select object of interest</a:t>
            </a:r>
          </a:p>
          <a:p>
            <a:pPr marL="380990" indent="-38099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ru-RU" sz="1800" dirty="0">
                <a:solidFill>
                  <a:schemeClr val="tx1"/>
                </a:solidFill>
                <a:latin typeface="+mn-lt"/>
              </a:rPr>
              <a:t>Follow the link and explore object data and properties</a:t>
            </a:r>
            <a:endParaRPr lang="ru-RU" altLang="ru-RU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2355FA9-6262-DACD-C01E-4076CC8B9987}"/>
              </a:ext>
            </a:extLst>
          </p:cNvPr>
          <p:cNvSpPr txBox="1"/>
          <p:nvPr/>
        </p:nvSpPr>
        <p:spPr>
          <a:xfrm>
            <a:off x="427902" y="6038613"/>
            <a:ext cx="539716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hlinkClick r:id="rId6"/>
              </a:rPr>
              <a:t>https://demo.mdi.ruhr-uni-bochum.de/object/ag2o-4605</a:t>
            </a:r>
            <a:endParaRPr lang="en-US" sz="1600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9ECC49D-0DC6-373A-9AFE-256AAC30C37F}"/>
              </a:ext>
            </a:extLst>
          </p:cNvPr>
          <p:cNvCxnSpPr>
            <a:cxnSpLocks/>
          </p:cNvCxnSpPr>
          <p:nvPr/>
        </p:nvCxnSpPr>
        <p:spPr>
          <a:xfrm>
            <a:off x="398659" y="932723"/>
            <a:ext cx="266359" cy="421064"/>
          </a:xfrm>
          <a:prstGeom prst="straightConnector1">
            <a:avLst/>
          </a:prstGeom>
          <a:ln w="63500">
            <a:solidFill>
              <a:srgbClr val="0070C0">
                <a:alpha val="5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E5EDE51-4C4E-F105-D9C2-D9D19424B9BA}"/>
              </a:ext>
            </a:extLst>
          </p:cNvPr>
          <p:cNvCxnSpPr>
            <a:cxnSpLocks/>
          </p:cNvCxnSpPr>
          <p:nvPr/>
        </p:nvCxnSpPr>
        <p:spPr>
          <a:xfrm>
            <a:off x="810484" y="1736593"/>
            <a:ext cx="1243947" cy="412841"/>
          </a:xfrm>
          <a:prstGeom prst="straightConnector1">
            <a:avLst/>
          </a:prstGeom>
          <a:ln w="63500">
            <a:solidFill>
              <a:srgbClr val="0070C0">
                <a:alpha val="5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551AAC0-609C-B77E-32AA-643872902D52}"/>
              </a:ext>
            </a:extLst>
          </p:cNvPr>
          <p:cNvCxnSpPr>
            <a:cxnSpLocks/>
          </p:cNvCxnSpPr>
          <p:nvPr/>
        </p:nvCxnSpPr>
        <p:spPr>
          <a:xfrm flipV="1">
            <a:off x="2410691" y="932723"/>
            <a:ext cx="4593918" cy="1228586"/>
          </a:xfrm>
          <a:prstGeom prst="straightConnector1">
            <a:avLst/>
          </a:prstGeom>
          <a:ln w="63500">
            <a:solidFill>
              <a:srgbClr val="0070C0">
                <a:alpha val="5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618520F-667D-C00F-A910-7E8CF1D371C4}"/>
              </a:ext>
            </a:extLst>
          </p:cNvPr>
          <p:cNvCxnSpPr>
            <a:cxnSpLocks/>
          </p:cNvCxnSpPr>
          <p:nvPr/>
        </p:nvCxnSpPr>
        <p:spPr>
          <a:xfrm>
            <a:off x="675993" y="1297165"/>
            <a:ext cx="50756" cy="440720"/>
          </a:xfrm>
          <a:prstGeom prst="straightConnector1">
            <a:avLst/>
          </a:prstGeom>
          <a:ln w="63500">
            <a:solidFill>
              <a:srgbClr val="0070C0">
                <a:alpha val="5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1388A56-4046-D8AC-B24B-FA52C0B21FE4}"/>
              </a:ext>
            </a:extLst>
          </p:cNvPr>
          <p:cNvCxnSpPr>
            <a:cxnSpLocks/>
          </p:cNvCxnSpPr>
          <p:nvPr/>
        </p:nvCxnSpPr>
        <p:spPr>
          <a:xfrm>
            <a:off x="7850213" y="3026409"/>
            <a:ext cx="0" cy="701907"/>
          </a:xfrm>
          <a:prstGeom prst="straightConnector1">
            <a:avLst/>
          </a:prstGeom>
          <a:ln w="63500">
            <a:solidFill>
              <a:srgbClr val="0070C0">
                <a:alpha val="5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Box 52">
            <a:extLst>
              <a:ext uri="{FF2B5EF4-FFF2-40B4-BE49-F238E27FC236}">
                <a16:creationId xmlns:a16="http://schemas.microsoft.com/office/drawing/2014/main" id="{6466592C-EF21-5A10-5890-470B3ED4D5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3835" y="1858774"/>
            <a:ext cx="242482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ts val="0"/>
              </a:spcBef>
            </a:pPr>
            <a:r>
              <a:rPr lang="en-US" altLang="ru-RU" sz="1600" b="1" dirty="0">
                <a:solidFill>
                  <a:schemeClr val="tx1"/>
                </a:solidFill>
                <a:latin typeface="Arial" panose="020B0604020202020204" pitchFamily="34" charset="0"/>
              </a:rPr>
              <a:t>Visibility depends on user privileges </a:t>
            </a:r>
            <a:endParaRPr lang="ru-RU" altLang="ru-RU" sz="16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3DBE0C00-8322-7986-AB39-E7F21D5716B3}"/>
              </a:ext>
            </a:extLst>
          </p:cNvPr>
          <p:cNvCxnSpPr>
            <a:cxnSpLocks/>
          </p:cNvCxnSpPr>
          <p:nvPr/>
        </p:nvCxnSpPr>
        <p:spPr>
          <a:xfrm flipH="1">
            <a:off x="9583387" y="2402686"/>
            <a:ext cx="342528" cy="1207413"/>
          </a:xfrm>
          <a:prstGeom prst="straightConnector1">
            <a:avLst/>
          </a:prstGeom>
          <a:ln w="63500">
            <a:solidFill>
              <a:srgbClr val="0070C0">
                <a:alpha val="5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01D0753E-A80D-6A87-9FA0-4999F57DA8BF}"/>
              </a:ext>
            </a:extLst>
          </p:cNvPr>
          <p:cNvCxnSpPr>
            <a:cxnSpLocks/>
          </p:cNvCxnSpPr>
          <p:nvPr/>
        </p:nvCxnSpPr>
        <p:spPr>
          <a:xfrm>
            <a:off x="11133718" y="2402686"/>
            <a:ext cx="230968" cy="1290540"/>
          </a:xfrm>
          <a:prstGeom prst="straightConnector1">
            <a:avLst/>
          </a:prstGeom>
          <a:ln w="63500">
            <a:solidFill>
              <a:srgbClr val="0070C0">
                <a:alpha val="5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01974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RDMS</a:t>
            </a:r>
            <a:r>
              <a:rPr lang="en-US" dirty="0"/>
              <a:t>: Advanced Interlink Objects</a:t>
            </a:r>
            <a:endParaRPr lang="de-DE" sz="1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4398E6-55F5-F189-C03C-8DF3E9FC44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36898" y="6362199"/>
            <a:ext cx="4762679" cy="485999"/>
          </a:xfrm>
        </p:spPr>
        <p:txBody>
          <a:bodyPr>
            <a:noAutofit/>
          </a:bodyPr>
          <a:lstStyle/>
          <a:p>
            <a:pPr indent="0" defTabSz="914377">
              <a:spcAft>
                <a:spcPts val="0"/>
              </a:spcAft>
              <a:buNone/>
            </a:pPr>
            <a:r>
              <a:rPr lang="en-US" altLang="ru-RU" sz="800" b="0" dirty="0">
                <a:solidFill>
                  <a:prstClr val="black"/>
                </a:solidFill>
                <a:latin typeface="Arial" panose="020B0604020202020204" pitchFamily="34" charset="0"/>
              </a:rPr>
              <a:t>User view: </a:t>
            </a:r>
            <a:r>
              <a:rPr lang="en-US" altLang="ru-RU" sz="800" b="0" dirty="0">
                <a:solidFill>
                  <a:srgbClr val="0070C0"/>
                </a:solidFill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https://demo.mdi.ruhr-uni-bochum.de/object/ag2s-4870</a:t>
            </a:r>
            <a:endParaRPr lang="en-US" altLang="ru-RU" sz="800" b="0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indent="0" defTabSz="914377">
              <a:spcAft>
                <a:spcPts val="0"/>
              </a:spcAft>
              <a:buNone/>
            </a:pPr>
            <a:r>
              <a:rPr lang="en-US" altLang="ru-RU" sz="800" b="0" dirty="0">
                <a:solidFill>
                  <a:prstClr val="black"/>
                </a:solidFill>
                <a:latin typeface="Arial" panose="020B0604020202020204" pitchFamily="34" charset="0"/>
              </a:rPr>
              <a:t>Admin view: </a:t>
            </a:r>
            <a:r>
              <a:rPr lang="en-US" altLang="ru-RU" sz="800" b="0" dirty="0">
                <a:solidFill>
                  <a:srgbClr val="0070C0"/>
                </a:solidFill>
                <a:latin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https://demo.mdi.ruhr-uni-bochum.de/adminobject/edititem/4870</a:t>
            </a:r>
            <a:endParaRPr lang="en-US" sz="800" b="0" dirty="0">
              <a:solidFill>
                <a:srgbClr val="0070C0"/>
              </a:solidFill>
              <a:latin typeface="Arial" panose="020B0604020202020204"/>
            </a:endParaRPr>
          </a:p>
          <a:p>
            <a:pPr indent="0">
              <a:spcAft>
                <a:spcPts val="0"/>
              </a:spcAft>
              <a:buNone/>
            </a:pPr>
            <a:endParaRPr lang="en-US" sz="800" b="0" dirty="0"/>
          </a:p>
        </p:txBody>
      </p:sp>
      <p:sp>
        <p:nvSpPr>
          <p:cNvPr id="8" name="Text Box 52">
            <a:extLst>
              <a:ext uri="{FF2B5EF4-FFF2-40B4-BE49-F238E27FC236}">
                <a16:creationId xmlns:a16="http://schemas.microsoft.com/office/drawing/2014/main" id="{ECE8CDA6-538F-1854-2C60-80C1E68BD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141" y="866675"/>
            <a:ext cx="877116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defTabSz="914377">
              <a:spcBef>
                <a:spcPts val="0"/>
              </a:spcBef>
            </a:pPr>
            <a:r>
              <a:rPr lang="en-US" altLang="ru-RU" sz="1600" b="1" dirty="0">
                <a:solidFill>
                  <a:prstClr val="black"/>
                </a:solidFill>
                <a:latin typeface="+mn-lt"/>
              </a:rPr>
              <a:t>Example: establishing graph above objects</a:t>
            </a:r>
            <a:endParaRPr lang="ru-RU" altLang="ru-RU" sz="160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7" name="Text Box 52">
            <a:extLst>
              <a:ext uri="{FF2B5EF4-FFF2-40B4-BE49-F238E27FC236}">
                <a16:creationId xmlns:a16="http://schemas.microsoft.com/office/drawing/2014/main" id="{1CC26477-7D6C-B4BB-92B9-D77469937E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635" y="3153951"/>
            <a:ext cx="5538583" cy="3216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defTabSz="914377">
              <a:spcBef>
                <a:spcPts val="0"/>
              </a:spcBef>
            </a:pPr>
            <a:r>
              <a:rPr lang="en-US" altLang="ru-RU" sz="2133" b="1" dirty="0">
                <a:solidFill>
                  <a:prstClr val="black"/>
                </a:solidFill>
                <a:latin typeface="+mn-lt"/>
              </a:rPr>
              <a:t>To add associated objects:</a:t>
            </a:r>
          </a:p>
          <a:p>
            <a:pPr defTabSz="914377">
              <a:spcBef>
                <a:spcPts val="300"/>
              </a:spcBef>
            </a:pPr>
            <a:r>
              <a:rPr lang="en-US" altLang="ru-RU" sz="1600" dirty="0">
                <a:solidFill>
                  <a:prstClr val="black"/>
                </a:solidFill>
                <a:latin typeface="+mn-lt"/>
              </a:rPr>
              <a:t>0) Go to “List edit” or select object to edit</a:t>
            </a:r>
          </a:p>
          <a:p>
            <a:pPr defTabSz="914377">
              <a:spcBef>
                <a:spcPts val="300"/>
              </a:spcBef>
            </a:pPr>
            <a:r>
              <a:rPr lang="en-US" altLang="ru-RU" sz="1600" dirty="0">
                <a:solidFill>
                  <a:prstClr val="black"/>
                </a:solidFill>
                <a:latin typeface="+mn-lt"/>
              </a:rPr>
              <a:t>1) Select associated object type (optional filter)</a:t>
            </a:r>
          </a:p>
          <a:p>
            <a:pPr defTabSz="914377">
              <a:spcBef>
                <a:spcPts val="300"/>
              </a:spcBef>
            </a:pPr>
            <a:r>
              <a:rPr lang="en-US" altLang="ru-RU" sz="1600" dirty="0">
                <a:solidFill>
                  <a:prstClr val="black"/>
                </a:solidFill>
                <a:latin typeface="+mn-lt"/>
              </a:rPr>
              <a:t>2) Input search phrase, contained in the </a:t>
            </a:r>
            <a:r>
              <a:rPr lang="en-US" altLang="ru-RU" sz="1600" u="sng" dirty="0">
                <a:solidFill>
                  <a:prstClr val="black"/>
                </a:solidFill>
                <a:latin typeface="+mn-lt"/>
              </a:rPr>
              <a:t>Name</a:t>
            </a:r>
            <a:r>
              <a:rPr lang="en-US" altLang="ru-RU" sz="1600" dirty="0">
                <a:solidFill>
                  <a:prstClr val="black"/>
                </a:solidFill>
                <a:latin typeface="+mn-lt"/>
              </a:rPr>
              <a:t> of the desired object to be associated</a:t>
            </a:r>
          </a:p>
          <a:p>
            <a:pPr defTabSz="914377">
              <a:spcBef>
                <a:spcPts val="300"/>
              </a:spcBef>
            </a:pPr>
            <a:r>
              <a:rPr lang="en-US" altLang="ru-RU" sz="1600" dirty="0">
                <a:solidFill>
                  <a:prstClr val="black"/>
                </a:solidFill>
                <a:latin typeface="+mn-lt"/>
              </a:rPr>
              <a:t>3) Select (if required) </a:t>
            </a:r>
            <a:r>
              <a:rPr lang="en-US" altLang="ru-RU" sz="1600" b="1" dirty="0">
                <a:solidFill>
                  <a:prstClr val="black"/>
                </a:solidFill>
                <a:latin typeface="+mn-lt"/>
              </a:rPr>
              <a:t>link/association type </a:t>
            </a:r>
            <a:r>
              <a:rPr lang="en-US" altLang="ru-RU" sz="1600" dirty="0">
                <a:solidFill>
                  <a:prstClr val="black"/>
                </a:solidFill>
                <a:latin typeface="+mn-lt"/>
              </a:rPr>
              <a:t>object.</a:t>
            </a:r>
          </a:p>
          <a:p>
            <a:pPr defTabSz="914377">
              <a:spcBef>
                <a:spcPts val="300"/>
              </a:spcBef>
            </a:pPr>
            <a:r>
              <a:rPr lang="en-US" altLang="ru-RU" sz="1600" dirty="0">
                <a:solidFill>
                  <a:prstClr val="black"/>
                </a:solidFill>
                <a:latin typeface="+mn-lt"/>
              </a:rPr>
              <a:t>4) Drag &amp; Drop desired object(s) from search result list to the area / adjust list</a:t>
            </a:r>
          </a:p>
          <a:p>
            <a:pPr defTabSz="914377">
              <a:spcBef>
                <a:spcPts val="300"/>
              </a:spcBef>
            </a:pPr>
            <a:r>
              <a:rPr lang="en-US" altLang="ru-RU" sz="1600" dirty="0">
                <a:solidFill>
                  <a:prstClr val="black"/>
                </a:solidFill>
                <a:latin typeface="+mn-lt"/>
              </a:rPr>
              <a:t>5) Save changes</a:t>
            </a:r>
          </a:p>
          <a:p>
            <a:pPr defTabSz="914377">
              <a:spcBef>
                <a:spcPts val="800"/>
              </a:spcBef>
            </a:pPr>
            <a:r>
              <a:rPr lang="en-US" altLang="ru-RU" sz="1600" b="1" dirty="0">
                <a:solidFill>
                  <a:srgbClr val="0070C0"/>
                </a:solidFill>
                <a:latin typeface="+mn-lt"/>
              </a:rPr>
              <a:t>Important</a:t>
            </a:r>
            <a:r>
              <a:rPr lang="en-US" altLang="ru-RU" sz="1600" dirty="0">
                <a:solidFill>
                  <a:prstClr val="black"/>
                </a:solidFill>
                <a:latin typeface="+mn-lt"/>
              </a:rPr>
              <a:t>: </a:t>
            </a:r>
            <a:r>
              <a:rPr lang="en-US" altLang="ru-RU" sz="1600" b="1" dirty="0">
                <a:solidFill>
                  <a:prstClr val="black"/>
                </a:solidFill>
                <a:latin typeface="+mn-lt"/>
              </a:rPr>
              <a:t>Reverse associations </a:t>
            </a:r>
            <a:r>
              <a:rPr lang="en-US" altLang="ru-RU" sz="1600" dirty="0">
                <a:solidFill>
                  <a:prstClr val="black"/>
                </a:solidFill>
                <a:latin typeface="+mn-lt"/>
              </a:rPr>
              <a:t>allow to browse reverse- directional associations.</a:t>
            </a:r>
            <a:endParaRPr lang="ru-RU" altLang="ru-RU" sz="1600" dirty="0">
              <a:solidFill>
                <a:prstClr val="black"/>
              </a:solidFill>
              <a:latin typeface="+mn-l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5527FAE-8765-6081-F8A7-21D6539593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6115" y="1971470"/>
            <a:ext cx="6736704" cy="4338894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D7A890E-7D86-C091-D723-6543AF47EC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1457" y="1193520"/>
            <a:ext cx="5103928" cy="1989667"/>
          </a:xfrm>
          <a:prstGeom prst="rect">
            <a:avLst/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</p:pic>
      <p:pic>
        <p:nvPicPr>
          <p:cNvPr id="1030" name="Picture 6" descr="Directed graph - Wikipedia">
            <a:extLst>
              <a:ext uri="{FF2B5EF4-FFF2-40B4-BE49-F238E27FC236}">
                <a16:creationId xmlns:a16="http://schemas.microsoft.com/office/drawing/2014/main" id="{A83AF66D-4037-98B4-A945-1FFCD0BC09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4725" y="70340"/>
            <a:ext cx="2713687" cy="1797658"/>
          </a:xfrm>
          <a:custGeom>
            <a:avLst/>
            <a:gdLst>
              <a:gd name="connsiteX0" fmla="*/ 0 w 2713687"/>
              <a:gd name="connsiteY0" fmla="*/ 0 h 1797658"/>
              <a:gd name="connsiteX1" fmla="*/ 515601 w 2713687"/>
              <a:gd name="connsiteY1" fmla="*/ 0 h 1797658"/>
              <a:gd name="connsiteX2" fmla="*/ 976927 w 2713687"/>
              <a:gd name="connsiteY2" fmla="*/ 0 h 1797658"/>
              <a:gd name="connsiteX3" fmla="*/ 1573938 w 2713687"/>
              <a:gd name="connsiteY3" fmla="*/ 0 h 1797658"/>
              <a:gd name="connsiteX4" fmla="*/ 2089539 w 2713687"/>
              <a:gd name="connsiteY4" fmla="*/ 0 h 1797658"/>
              <a:gd name="connsiteX5" fmla="*/ 2713687 w 2713687"/>
              <a:gd name="connsiteY5" fmla="*/ 0 h 1797658"/>
              <a:gd name="connsiteX6" fmla="*/ 2713687 w 2713687"/>
              <a:gd name="connsiteY6" fmla="*/ 635172 h 1797658"/>
              <a:gd name="connsiteX7" fmla="*/ 2713687 w 2713687"/>
              <a:gd name="connsiteY7" fmla="*/ 1234392 h 1797658"/>
              <a:gd name="connsiteX8" fmla="*/ 2713687 w 2713687"/>
              <a:gd name="connsiteY8" fmla="*/ 1797658 h 1797658"/>
              <a:gd name="connsiteX9" fmla="*/ 2225223 w 2713687"/>
              <a:gd name="connsiteY9" fmla="*/ 1797658 h 1797658"/>
              <a:gd name="connsiteX10" fmla="*/ 1682486 w 2713687"/>
              <a:gd name="connsiteY10" fmla="*/ 1797658 h 1797658"/>
              <a:gd name="connsiteX11" fmla="*/ 1139749 w 2713687"/>
              <a:gd name="connsiteY11" fmla="*/ 1797658 h 1797658"/>
              <a:gd name="connsiteX12" fmla="*/ 624148 w 2713687"/>
              <a:gd name="connsiteY12" fmla="*/ 1797658 h 1797658"/>
              <a:gd name="connsiteX13" fmla="*/ 0 w 2713687"/>
              <a:gd name="connsiteY13" fmla="*/ 1797658 h 1797658"/>
              <a:gd name="connsiteX14" fmla="*/ 0 w 2713687"/>
              <a:gd name="connsiteY14" fmla="*/ 1162486 h 1797658"/>
              <a:gd name="connsiteX15" fmla="*/ 0 w 2713687"/>
              <a:gd name="connsiteY15" fmla="*/ 527313 h 1797658"/>
              <a:gd name="connsiteX16" fmla="*/ 0 w 2713687"/>
              <a:gd name="connsiteY16" fmla="*/ 0 h 1797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713687" h="1797658" extrusionOk="0">
                <a:moveTo>
                  <a:pt x="0" y="0"/>
                </a:moveTo>
                <a:cubicBezTo>
                  <a:pt x="192399" y="-60097"/>
                  <a:pt x="328052" y="61391"/>
                  <a:pt x="515601" y="0"/>
                </a:cubicBezTo>
                <a:cubicBezTo>
                  <a:pt x="703150" y="-61391"/>
                  <a:pt x="860759" y="43404"/>
                  <a:pt x="976927" y="0"/>
                </a:cubicBezTo>
                <a:cubicBezTo>
                  <a:pt x="1093095" y="-43404"/>
                  <a:pt x="1365485" y="21549"/>
                  <a:pt x="1573938" y="0"/>
                </a:cubicBezTo>
                <a:cubicBezTo>
                  <a:pt x="1782391" y="-21549"/>
                  <a:pt x="1917594" y="47808"/>
                  <a:pt x="2089539" y="0"/>
                </a:cubicBezTo>
                <a:cubicBezTo>
                  <a:pt x="2261484" y="-47808"/>
                  <a:pt x="2542721" y="34653"/>
                  <a:pt x="2713687" y="0"/>
                </a:cubicBezTo>
                <a:cubicBezTo>
                  <a:pt x="2717058" y="306250"/>
                  <a:pt x="2671670" y="482745"/>
                  <a:pt x="2713687" y="635172"/>
                </a:cubicBezTo>
                <a:cubicBezTo>
                  <a:pt x="2755704" y="787599"/>
                  <a:pt x="2672687" y="1005884"/>
                  <a:pt x="2713687" y="1234392"/>
                </a:cubicBezTo>
                <a:cubicBezTo>
                  <a:pt x="2754687" y="1462900"/>
                  <a:pt x="2709681" y="1597432"/>
                  <a:pt x="2713687" y="1797658"/>
                </a:cubicBezTo>
                <a:cubicBezTo>
                  <a:pt x="2529987" y="1828913"/>
                  <a:pt x="2432169" y="1785975"/>
                  <a:pt x="2225223" y="1797658"/>
                </a:cubicBezTo>
                <a:cubicBezTo>
                  <a:pt x="2018277" y="1809341"/>
                  <a:pt x="1810714" y="1790491"/>
                  <a:pt x="1682486" y="1797658"/>
                </a:cubicBezTo>
                <a:cubicBezTo>
                  <a:pt x="1554258" y="1804825"/>
                  <a:pt x="1257452" y="1762831"/>
                  <a:pt x="1139749" y="1797658"/>
                </a:cubicBezTo>
                <a:cubicBezTo>
                  <a:pt x="1022046" y="1832485"/>
                  <a:pt x="728088" y="1767945"/>
                  <a:pt x="624148" y="1797658"/>
                </a:cubicBezTo>
                <a:cubicBezTo>
                  <a:pt x="520208" y="1827371"/>
                  <a:pt x="309579" y="1786654"/>
                  <a:pt x="0" y="1797658"/>
                </a:cubicBezTo>
                <a:cubicBezTo>
                  <a:pt x="-26287" y="1481676"/>
                  <a:pt x="39600" y="1322144"/>
                  <a:pt x="0" y="1162486"/>
                </a:cubicBezTo>
                <a:cubicBezTo>
                  <a:pt x="-39600" y="1002828"/>
                  <a:pt x="61458" y="788660"/>
                  <a:pt x="0" y="527313"/>
                </a:cubicBezTo>
                <a:cubicBezTo>
                  <a:pt x="-61458" y="265966"/>
                  <a:pt x="45033" y="174442"/>
                  <a:pt x="0" y="0"/>
                </a:cubicBezTo>
                <a:close/>
              </a:path>
            </a:pathLst>
          </a:custGeom>
          <a:noFill/>
          <a:ln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52">
            <a:extLst>
              <a:ext uri="{FF2B5EF4-FFF2-40B4-BE49-F238E27FC236}">
                <a16:creationId xmlns:a16="http://schemas.microsoft.com/office/drawing/2014/main" id="{D6A41B01-5513-1E3E-100E-31618F4F6F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82814" y="1477108"/>
            <a:ext cx="1909186" cy="420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defTabSz="914377">
              <a:spcBef>
                <a:spcPts val="0"/>
              </a:spcBef>
            </a:pPr>
            <a:r>
              <a:rPr lang="en-US" altLang="ru-RU" sz="2133" i="1" dirty="0">
                <a:solidFill>
                  <a:prstClr val="black"/>
                </a:solidFill>
                <a:latin typeface="+mn-lt"/>
              </a:rPr>
              <a:t>directed graph</a:t>
            </a:r>
            <a:endParaRPr lang="ru-RU" altLang="ru-RU" sz="1600" i="1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5" name="Text Box 52">
            <a:extLst>
              <a:ext uri="{FF2B5EF4-FFF2-40B4-BE49-F238E27FC236}">
                <a16:creationId xmlns:a16="http://schemas.microsoft.com/office/drawing/2014/main" id="{A6C922AC-B81E-195F-7D99-669BC9B00E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13183" y="262933"/>
            <a:ext cx="286377" cy="420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defTabSz="914377">
              <a:spcBef>
                <a:spcPts val="0"/>
              </a:spcBef>
            </a:pPr>
            <a:r>
              <a:rPr lang="en-US" altLang="ru-RU" sz="2133" dirty="0">
                <a:solidFill>
                  <a:prstClr val="black"/>
                </a:solidFill>
                <a:latin typeface="+mn-lt"/>
              </a:rPr>
              <a:t>a</a:t>
            </a:r>
            <a:endParaRPr lang="ru-RU" altLang="ru-RU" sz="160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6" name="Text Box 52">
            <a:extLst>
              <a:ext uri="{FF2B5EF4-FFF2-40B4-BE49-F238E27FC236}">
                <a16:creationId xmlns:a16="http://schemas.microsoft.com/office/drawing/2014/main" id="{E7428D42-1564-C93C-066A-78E5BA6903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15825" y="1038331"/>
            <a:ext cx="286377" cy="420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defTabSz="914377">
              <a:spcBef>
                <a:spcPts val="0"/>
              </a:spcBef>
            </a:pPr>
            <a:r>
              <a:rPr lang="en-US" altLang="ru-RU" sz="2133" dirty="0">
                <a:solidFill>
                  <a:prstClr val="black"/>
                </a:solidFill>
                <a:latin typeface="+mn-lt"/>
              </a:rPr>
              <a:t>b</a:t>
            </a:r>
            <a:endParaRPr lang="ru-RU" altLang="ru-RU" sz="160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9" name="Text Box 52">
            <a:extLst>
              <a:ext uri="{FF2B5EF4-FFF2-40B4-BE49-F238E27FC236}">
                <a16:creationId xmlns:a16="http://schemas.microsoft.com/office/drawing/2014/main" id="{F8D1EB32-55D9-AC2F-3ECE-DFC0632F487A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10932608" y="115557"/>
            <a:ext cx="289728" cy="420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defTabSz="914377">
              <a:spcBef>
                <a:spcPts val="0"/>
              </a:spcBef>
            </a:pPr>
            <a:r>
              <a:rPr lang="en-US" altLang="ru-RU" sz="2133" dirty="0">
                <a:solidFill>
                  <a:prstClr val="black"/>
                </a:solidFill>
                <a:latin typeface="+mn-lt"/>
              </a:rPr>
              <a:t>a</a:t>
            </a:r>
            <a:endParaRPr lang="ru-RU" altLang="ru-RU" sz="160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0" name="Text Box 52">
            <a:extLst>
              <a:ext uri="{FF2B5EF4-FFF2-40B4-BE49-F238E27FC236}">
                <a16:creationId xmlns:a16="http://schemas.microsoft.com/office/drawing/2014/main" id="{DA02711E-986C-8C47-8714-3E673C6A0420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11155347" y="559359"/>
            <a:ext cx="289728" cy="420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defTabSz="914377">
              <a:spcBef>
                <a:spcPts val="0"/>
              </a:spcBef>
            </a:pPr>
            <a:r>
              <a:rPr lang="en-US" altLang="ru-RU" sz="2133" dirty="0">
                <a:solidFill>
                  <a:prstClr val="black"/>
                </a:solidFill>
                <a:latin typeface="+mn-lt"/>
              </a:rPr>
              <a:t>c</a:t>
            </a:r>
            <a:endParaRPr lang="ru-RU" altLang="ru-RU" sz="1600" dirty="0">
              <a:solidFill>
                <a:prstClr val="black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7223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23B201B8-24F4-4B45-84DE-D68A9557A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Case: Sample Transformation Workflow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3024586-7254-2795-BB8B-CA3B8E2556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79718" y="6362393"/>
            <a:ext cx="8021781" cy="485999"/>
          </a:xfrm>
        </p:spPr>
        <p:txBody>
          <a:bodyPr>
            <a:normAutofit/>
          </a:bodyPr>
          <a:lstStyle/>
          <a:p>
            <a:pPr indent="0">
              <a:buNone/>
            </a:pP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1A33C2-EF4D-EA40-8982-5B12B3D63E0E}"/>
              </a:ext>
            </a:extLst>
          </p:cNvPr>
          <p:cNvSpPr txBox="1"/>
          <p:nvPr/>
        </p:nvSpPr>
        <p:spPr>
          <a:xfrm>
            <a:off x="231112" y="791190"/>
            <a:ext cx="982728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/>
            <a:r>
              <a:rPr lang="en-US" sz="2800" dirty="0"/>
              <a:t>Create Processing State &amp; Split Sample</a:t>
            </a:r>
            <a:endParaRPr lang="en-US" sz="2800" dirty="0">
              <a:solidFill>
                <a:prstClr val="black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BD65FF-7CD8-A9E8-EA02-9081918012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529" y="1559356"/>
            <a:ext cx="6866581" cy="1374763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2" name="Text Box 10">
            <a:extLst>
              <a:ext uri="{FF2B5EF4-FFF2-40B4-BE49-F238E27FC236}">
                <a16:creationId xmlns:a16="http://schemas.microsoft.com/office/drawing/2014/main" id="{B11A2F9E-5C88-5224-E5C4-59716E3255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287" y="3721599"/>
            <a:ext cx="2160588" cy="652463"/>
          </a:xfrm>
          <a:prstGeom prst="rect">
            <a:avLst/>
          </a:prstGeom>
          <a:solidFill>
            <a:srgbClr val="0070C0">
              <a:alpha val="30196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ru-RU" b="1" dirty="0">
                <a:solidFill>
                  <a:schemeClr val="tx1"/>
                </a:solidFill>
                <a:latin typeface="Arial" panose="020B0604020202020204" pitchFamily="34" charset="0"/>
              </a:rPr>
              <a:t>Sample</a:t>
            </a:r>
            <a:endParaRPr lang="ru-RU" altLang="ru-RU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</a:pPr>
            <a:r>
              <a:rPr lang="ru-RU" altLang="ru-RU" sz="1200" dirty="0">
                <a:solidFill>
                  <a:schemeClr val="tx1"/>
                </a:solidFill>
                <a:latin typeface="Arial" panose="020B0604020202020204" pitchFamily="34" charset="0"/>
              </a:rPr>
              <a:t>(</a:t>
            </a:r>
            <a:r>
              <a:rPr lang="en-US" altLang="ru-RU" sz="1200" dirty="0">
                <a:solidFill>
                  <a:schemeClr val="tx1"/>
                </a:solidFill>
                <a:latin typeface="Arial" panose="020B0604020202020204" pitchFamily="34" charset="0"/>
              </a:rPr>
              <a:t>initial state</a:t>
            </a:r>
            <a:r>
              <a:rPr lang="ru-RU" altLang="ru-RU" sz="1200" dirty="0">
                <a:solidFill>
                  <a:schemeClr val="tx1"/>
                </a:solidFill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4" name="Text Box 10">
            <a:extLst>
              <a:ext uri="{FF2B5EF4-FFF2-40B4-BE49-F238E27FC236}">
                <a16:creationId xmlns:a16="http://schemas.microsoft.com/office/drawing/2014/main" id="{99C727D9-1DA9-5856-583C-4F3C23D240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7030" y="3713226"/>
            <a:ext cx="2160588" cy="652463"/>
          </a:xfrm>
          <a:prstGeom prst="rect">
            <a:avLst/>
          </a:prstGeom>
          <a:solidFill>
            <a:srgbClr val="0070C0">
              <a:alpha val="30196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ru-RU" b="1" dirty="0">
                <a:solidFill>
                  <a:schemeClr val="tx1"/>
                </a:solidFill>
                <a:latin typeface="Arial" panose="020B0604020202020204" pitchFamily="34" charset="0"/>
              </a:rPr>
              <a:t>Sample_2</a:t>
            </a:r>
            <a:endParaRPr lang="ru-RU" altLang="ru-RU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</a:pPr>
            <a:r>
              <a:rPr lang="ru-RU" altLang="ru-RU" sz="1200" dirty="0">
                <a:solidFill>
                  <a:schemeClr val="tx1"/>
                </a:solidFill>
                <a:latin typeface="Arial" panose="020B0604020202020204" pitchFamily="34" charset="0"/>
              </a:rPr>
              <a:t>(</a:t>
            </a:r>
            <a:r>
              <a:rPr lang="en-US" altLang="ru-RU" sz="1200" dirty="0">
                <a:solidFill>
                  <a:schemeClr val="tx1"/>
                </a:solidFill>
                <a:latin typeface="Arial" panose="020B0604020202020204" pitchFamily="34" charset="0"/>
              </a:rPr>
              <a:t>changed state 2</a:t>
            </a:r>
            <a:r>
              <a:rPr lang="ru-RU" altLang="ru-RU" sz="1200" dirty="0">
                <a:solidFill>
                  <a:schemeClr val="tx1"/>
                </a:solidFill>
                <a:latin typeface="Arial" panose="020B0604020202020204" pitchFamily="34" charset="0"/>
              </a:rPr>
              <a:t>)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EF40CE2-276D-413A-0964-2FCD099FD087}"/>
              </a:ext>
            </a:extLst>
          </p:cNvPr>
          <p:cNvCxnSpPr>
            <a:cxnSpLocks/>
            <a:stCxn id="16" idx="3"/>
            <a:endCxn id="49" idx="1"/>
          </p:cNvCxnSpPr>
          <p:nvPr/>
        </p:nvCxnSpPr>
        <p:spPr>
          <a:xfrm flipV="1">
            <a:off x="8834670" y="1297937"/>
            <a:ext cx="1064928" cy="2240784"/>
          </a:xfrm>
          <a:prstGeom prst="straightConnector1">
            <a:avLst/>
          </a:prstGeom>
          <a:noFill/>
          <a:ln w="63500" cap="flat" cmpd="sng" algn="ctr">
            <a:solidFill>
              <a:srgbClr val="0070C0">
                <a:alpha val="50000"/>
              </a:srgbClr>
            </a:solidFill>
            <a:prstDash val="solid"/>
            <a:miter lim="800000"/>
            <a:tailEnd type="triangle"/>
          </a:ln>
          <a:effectLst/>
        </p:spPr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97251AB0-3126-0AAB-C604-24D7B2A9C54E}"/>
              </a:ext>
            </a:extLst>
          </p:cNvPr>
          <p:cNvSpPr txBox="1"/>
          <p:nvPr/>
        </p:nvSpPr>
        <p:spPr>
          <a:xfrm rot="17739558">
            <a:off x="8705229" y="2291746"/>
            <a:ext cx="99143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/>
            <a:r>
              <a:rPr lang="en-US" sz="1600" dirty="0">
                <a:solidFill>
                  <a:prstClr val="black"/>
                </a:solidFill>
              </a:rPr>
              <a:t>polishing</a:t>
            </a:r>
          </a:p>
        </p:txBody>
      </p:sp>
      <p:sp>
        <p:nvSpPr>
          <p:cNvPr id="21" name="Flowchart: Multidocument 20">
            <a:extLst>
              <a:ext uri="{FF2B5EF4-FFF2-40B4-BE49-F238E27FC236}">
                <a16:creationId xmlns:a16="http://schemas.microsoft.com/office/drawing/2014/main" id="{ED4A8531-542B-393C-1DE8-D82F7E99B2E0}"/>
              </a:ext>
            </a:extLst>
          </p:cNvPr>
          <p:cNvSpPr/>
          <p:nvPr/>
        </p:nvSpPr>
        <p:spPr>
          <a:xfrm>
            <a:off x="331605" y="4885936"/>
            <a:ext cx="1567543" cy="1266093"/>
          </a:xfrm>
          <a:prstGeom prst="flowChartMultidocument">
            <a:avLst/>
          </a:prstGeom>
          <a:solidFill>
            <a:schemeClr val="bg1">
              <a:lumMod val="50000"/>
              <a:alpha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documents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DD10BEB-2CCD-7D55-516C-F3BB4CBB8965}"/>
              </a:ext>
            </a:extLst>
          </p:cNvPr>
          <p:cNvCxnSpPr>
            <a:cxnSpLocks/>
          </p:cNvCxnSpPr>
          <p:nvPr/>
        </p:nvCxnSpPr>
        <p:spPr>
          <a:xfrm>
            <a:off x="1219581" y="4364826"/>
            <a:ext cx="3637" cy="539582"/>
          </a:xfrm>
          <a:prstGeom prst="straightConnector1">
            <a:avLst/>
          </a:prstGeom>
          <a:noFill/>
          <a:ln w="63500" cap="flat" cmpd="sng" algn="ctr">
            <a:solidFill>
              <a:schemeClr val="bg1">
                <a:lumMod val="50000"/>
                <a:alpha val="50000"/>
              </a:schemeClr>
            </a:solidFill>
            <a:prstDash val="solid"/>
            <a:miter lim="800000"/>
            <a:tailEnd type="triangle"/>
          </a:ln>
          <a:effectLst/>
        </p:spPr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C2DD91E-760C-0D7B-5685-A91C6BE3CB89}"/>
              </a:ext>
            </a:extLst>
          </p:cNvPr>
          <p:cNvGrpSpPr/>
          <p:nvPr/>
        </p:nvGrpSpPr>
        <p:grpSpPr>
          <a:xfrm>
            <a:off x="6665708" y="3212489"/>
            <a:ext cx="2168962" cy="1658975"/>
            <a:chOff x="6665708" y="3212489"/>
            <a:chExt cx="2168962" cy="1658975"/>
          </a:xfrm>
        </p:grpSpPr>
        <p:sp>
          <p:nvSpPr>
            <p:cNvPr id="16" name="Text Box 10">
              <a:extLst>
                <a:ext uri="{FF2B5EF4-FFF2-40B4-BE49-F238E27FC236}">
                  <a16:creationId xmlns:a16="http://schemas.microsoft.com/office/drawing/2014/main" id="{99448755-4E5C-17E1-9E5D-74A835440C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74082" y="3212489"/>
              <a:ext cx="2160588" cy="652463"/>
            </a:xfrm>
            <a:prstGeom prst="rect">
              <a:avLst/>
            </a:prstGeom>
            <a:solidFill>
              <a:srgbClr val="0070C0">
                <a:alpha val="30196"/>
              </a:srgb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defRPr sz="2400">
                  <a:solidFill>
                    <a:schemeClr val="accent2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defRPr sz="2000">
                  <a:solidFill>
                    <a:schemeClr val="accent2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defRPr>
                  <a:solidFill>
                    <a:schemeClr val="accent2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defRPr sz="1600">
                  <a:solidFill>
                    <a:schemeClr val="accent2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defRPr sz="1400">
                  <a:solidFill>
                    <a:schemeClr val="accent2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ru-RU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Sample_2a</a:t>
              </a:r>
              <a:endParaRPr lang="ru-RU" altLang="ru-RU" b="1" dirty="0">
                <a:solidFill>
                  <a:schemeClr val="tx1"/>
                </a:solidFill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</a:pPr>
              <a:r>
                <a:rPr lang="ru-RU" altLang="ru-RU" sz="1200" dirty="0">
                  <a:solidFill>
                    <a:schemeClr val="tx1"/>
                  </a:solidFill>
                  <a:latin typeface="Arial" panose="020B0604020202020204" pitchFamily="34" charset="0"/>
                </a:rPr>
                <a:t>(</a:t>
              </a:r>
              <a:r>
                <a:rPr lang="en-US" altLang="ru-RU" sz="1200" dirty="0">
                  <a:solidFill>
                    <a:schemeClr val="tx1"/>
                  </a:solidFill>
                  <a:latin typeface="Arial" panose="020B0604020202020204" pitchFamily="34" charset="0"/>
                </a:rPr>
                <a:t>subsample 2a</a:t>
              </a:r>
              <a:r>
                <a:rPr lang="ru-RU" altLang="ru-RU" sz="1200" dirty="0">
                  <a:solidFill>
                    <a:schemeClr val="tx1"/>
                  </a:solidFill>
                  <a:latin typeface="Arial" panose="020B0604020202020204" pitchFamily="34" charset="0"/>
                </a:rPr>
                <a:t>)</a:t>
              </a:r>
            </a:p>
          </p:txBody>
        </p:sp>
        <p:sp>
          <p:nvSpPr>
            <p:cNvPr id="41" name="Text Box 10">
              <a:extLst>
                <a:ext uri="{FF2B5EF4-FFF2-40B4-BE49-F238E27FC236}">
                  <a16:creationId xmlns:a16="http://schemas.microsoft.com/office/drawing/2014/main" id="{2EDFE7ED-05D6-0B12-E78F-8DCD36825C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65708" y="4219001"/>
              <a:ext cx="2160588" cy="652463"/>
            </a:xfrm>
            <a:prstGeom prst="rect">
              <a:avLst/>
            </a:prstGeom>
            <a:solidFill>
              <a:srgbClr val="0070C0">
                <a:alpha val="30196"/>
              </a:srgb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defRPr sz="2400">
                  <a:solidFill>
                    <a:schemeClr val="accent2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defRPr sz="2000">
                  <a:solidFill>
                    <a:schemeClr val="accent2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defRPr>
                  <a:solidFill>
                    <a:schemeClr val="accent2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defRPr sz="1600">
                  <a:solidFill>
                    <a:schemeClr val="accent2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defRPr sz="1400">
                  <a:solidFill>
                    <a:schemeClr val="accent2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ru-RU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Sample_2b</a:t>
              </a:r>
              <a:endParaRPr lang="ru-RU" altLang="ru-RU" b="1" dirty="0">
                <a:solidFill>
                  <a:schemeClr val="tx1"/>
                </a:solidFill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</a:pPr>
              <a:r>
                <a:rPr lang="ru-RU" altLang="ru-RU" sz="1200" dirty="0">
                  <a:solidFill>
                    <a:schemeClr val="tx1"/>
                  </a:solidFill>
                  <a:latin typeface="Arial" panose="020B0604020202020204" pitchFamily="34" charset="0"/>
                </a:rPr>
                <a:t>(</a:t>
              </a:r>
              <a:r>
                <a:rPr lang="en-US" altLang="ru-RU" sz="1200" dirty="0">
                  <a:solidFill>
                    <a:schemeClr val="tx1"/>
                  </a:solidFill>
                  <a:latin typeface="Arial" panose="020B0604020202020204" pitchFamily="34" charset="0"/>
                </a:rPr>
                <a:t>subsample 2b</a:t>
              </a:r>
              <a:r>
                <a:rPr lang="ru-RU" altLang="ru-RU" sz="1200" dirty="0">
                  <a:solidFill>
                    <a:schemeClr val="tx1"/>
                  </a:solidFill>
                  <a:latin typeface="Arial" panose="020B0604020202020204" pitchFamily="34" charset="0"/>
                </a:rPr>
                <a:t>)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DF0B7CB-22FF-8C50-06C3-1C97FDDA9E91}"/>
              </a:ext>
            </a:extLst>
          </p:cNvPr>
          <p:cNvGrpSpPr/>
          <p:nvPr/>
        </p:nvGrpSpPr>
        <p:grpSpPr>
          <a:xfrm>
            <a:off x="3719575" y="4358080"/>
            <a:ext cx="1567543" cy="1796439"/>
            <a:chOff x="3719575" y="4358080"/>
            <a:chExt cx="1567543" cy="1796439"/>
          </a:xfrm>
        </p:grpSpPr>
        <p:sp>
          <p:nvSpPr>
            <p:cNvPr id="42" name="Flowchart: Multidocument 41">
              <a:extLst>
                <a:ext uri="{FF2B5EF4-FFF2-40B4-BE49-F238E27FC236}">
                  <a16:creationId xmlns:a16="http://schemas.microsoft.com/office/drawing/2014/main" id="{CB1303DF-0501-FF45-BC7C-2C745980F9C9}"/>
                </a:ext>
              </a:extLst>
            </p:cNvPr>
            <p:cNvSpPr/>
            <p:nvPr/>
          </p:nvSpPr>
          <p:spPr>
            <a:xfrm>
              <a:off x="3719575" y="4888426"/>
              <a:ext cx="1567543" cy="1266093"/>
            </a:xfrm>
            <a:prstGeom prst="flowChartMultidocument">
              <a:avLst/>
            </a:prstGeom>
            <a:solidFill>
              <a:schemeClr val="bg1">
                <a:lumMod val="50000"/>
                <a:alpha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documents2</a:t>
              </a:r>
            </a:p>
          </p:txBody>
        </p: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154DD39C-F4B2-B93A-0C58-84B4FE790C14}"/>
                </a:ext>
              </a:extLst>
            </p:cNvPr>
            <p:cNvCxnSpPr>
              <a:cxnSpLocks/>
            </p:cNvCxnSpPr>
            <p:nvPr/>
          </p:nvCxnSpPr>
          <p:spPr>
            <a:xfrm>
              <a:off x="4607551" y="4358080"/>
              <a:ext cx="3637" cy="539582"/>
            </a:xfrm>
            <a:prstGeom prst="straightConnector1">
              <a:avLst/>
            </a:prstGeom>
            <a:noFill/>
            <a:ln w="63500" cap="flat" cmpd="sng" algn="ctr">
              <a:solidFill>
                <a:schemeClr val="bg1">
                  <a:lumMod val="50000"/>
                  <a:alpha val="50000"/>
                </a:schemeClr>
              </a:solidFill>
              <a:prstDash val="solid"/>
              <a:miter lim="800000"/>
              <a:tailEnd type="triangle"/>
            </a:ln>
            <a:effectLst/>
          </p:spPr>
        </p:cxnSp>
      </p:grpSp>
      <p:sp>
        <p:nvSpPr>
          <p:cNvPr id="49" name="Text Box 10">
            <a:extLst>
              <a:ext uri="{FF2B5EF4-FFF2-40B4-BE49-F238E27FC236}">
                <a16:creationId xmlns:a16="http://schemas.microsoft.com/office/drawing/2014/main" id="{94004F91-BCBC-F3E1-F6E0-A55B0A0EF0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99598" y="971705"/>
            <a:ext cx="2160588" cy="652463"/>
          </a:xfrm>
          <a:prstGeom prst="rect">
            <a:avLst/>
          </a:prstGeom>
          <a:solidFill>
            <a:srgbClr val="0070C0">
              <a:alpha val="30196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ru-RU" b="1" dirty="0">
                <a:solidFill>
                  <a:schemeClr val="tx1"/>
                </a:solidFill>
                <a:latin typeface="Arial" panose="020B0604020202020204" pitchFamily="34" charset="0"/>
              </a:rPr>
              <a:t>Sample_2a_2</a:t>
            </a:r>
            <a:endParaRPr lang="ru-RU" altLang="ru-RU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</a:pPr>
            <a:r>
              <a:rPr lang="ru-RU" altLang="ru-RU" sz="1200" dirty="0">
                <a:solidFill>
                  <a:schemeClr val="tx1"/>
                </a:solidFill>
                <a:latin typeface="Arial" panose="020B0604020202020204" pitchFamily="34" charset="0"/>
              </a:rPr>
              <a:t>(</a:t>
            </a:r>
            <a:r>
              <a:rPr lang="en-US" altLang="ru-RU" sz="1200" dirty="0">
                <a:solidFill>
                  <a:schemeClr val="tx1"/>
                </a:solidFill>
                <a:latin typeface="Arial" panose="020B0604020202020204" pitchFamily="34" charset="0"/>
              </a:rPr>
              <a:t>subsample 2a state 2</a:t>
            </a:r>
            <a:r>
              <a:rPr lang="ru-RU" altLang="ru-RU" sz="1200" dirty="0">
                <a:solidFill>
                  <a:schemeClr val="tx1"/>
                </a:solidFill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53" name="Flowchart: Multidocument 52">
            <a:extLst>
              <a:ext uri="{FF2B5EF4-FFF2-40B4-BE49-F238E27FC236}">
                <a16:creationId xmlns:a16="http://schemas.microsoft.com/office/drawing/2014/main" id="{C34E2817-B967-6D26-CD01-1D6DAAE15650}"/>
              </a:ext>
            </a:extLst>
          </p:cNvPr>
          <p:cNvSpPr/>
          <p:nvPr/>
        </p:nvSpPr>
        <p:spPr>
          <a:xfrm>
            <a:off x="10162243" y="2173798"/>
            <a:ext cx="1567543" cy="1266093"/>
          </a:xfrm>
          <a:prstGeom prst="flowChartMultidocument">
            <a:avLst/>
          </a:prstGeom>
          <a:solidFill>
            <a:schemeClr val="bg1">
              <a:lumMod val="50000"/>
              <a:alpha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Documents2a_2</a:t>
            </a: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DC949F08-3575-0DC7-83C4-E2241457AFC9}"/>
              </a:ext>
            </a:extLst>
          </p:cNvPr>
          <p:cNvCxnSpPr>
            <a:cxnSpLocks/>
            <a:endCxn id="53" idx="0"/>
          </p:cNvCxnSpPr>
          <p:nvPr/>
        </p:nvCxnSpPr>
        <p:spPr>
          <a:xfrm>
            <a:off x="11050219" y="1634216"/>
            <a:ext cx="3637" cy="539582"/>
          </a:xfrm>
          <a:prstGeom prst="straightConnector1">
            <a:avLst/>
          </a:prstGeom>
          <a:noFill/>
          <a:ln w="63500" cap="flat" cmpd="sng" algn="ctr">
            <a:solidFill>
              <a:schemeClr val="bg1">
                <a:lumMod val="50000"/>
                <a:alpha val="50000"/>
              </a:schemeClr>
            </a:solidFill>
            <a:prstDash val="solid"/>
            <a:miter lim="800000"/>
            <a:tailEnd type="triangle"/>
          </a:ln>
          <a:effectLst/>
        </p:spPr>
      </p:cxnSp>
      <p:sp>
        <p:nvSpPr>
          <p:cNvPr id="55" name="Text Box 10">
            <a:extLst>
              <a:ext uri="{FF2B5EF4-FFF2-40B4-BE49-F238E27FC236}">
                <a16:creationId xmlns:a16="http://schemas.microsoft.com/office/drawing/2014/main" id="{42EDC877-4329-2D15-1624-AF168FC6DF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1271" y="3656286"/>
            <a:ext cx="2160588" cy="652463"/>
          </a:xfrm>
          <a:prstGeom prst="rect">
            <a:avLst/>
          </a:prstGeom>
          <a:solidFill>
            <a:srgbClr val="0070C0">
              <a:alpha val="30196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ru-RU" b="1" dirty="0">
                <a:solidFill>
                  <a:schemeClr val="tx1"/>
                </a:solidFill>
                <a:latin typeface="Arial" panose="020B0604020202020204" pitchFamily="34" charset="0"/>
              </a:rPr>
              <a:t>Sample_2b_2</a:t>
            </a:r>
            <a:endParaRPr lang="ru-RU" altLang="ru-RU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</a:pPr>
            <a:r>
              <a:rPr lang="ru-RU" altLang="ru-RU" sz="1200" dirty="0">
                <a:solidFill>
                  <a:schemeClr val="tx1"/>
                </a:solidFill>
                <a:latin typeface="Arial" panose="020B0604020202020204" pitchFamily="34" charset="0"/>
              </a:rPr>
              <a:t>(</a:t>
            </a:r>
            <a:r>
              <a:rPr lang="en-US" altLang="ru-RU" sz="1200">
                <a:solidFill>
                  <a:schemeClr val="tx1"/>
                </a:solidFill>
                <a:latin typeface="Arial" panose="020B0604020202020204" pitchFamily="34" charset="0"/>
              </a:rPr>
              <a:t>subsample 2b </a:t>
            </a:r>
            <a:r>
              <a:rPr lang="en-US" altLang="ru-RU" sz="1200" dirty="0">
                <a:solidFill>
                  <a:schemeClr val="tx1"/>
                </a:solidFill>
                <a:latin typeface="Arial" panose="020B0604020202020204" pitchFamily="34" charset="0"/>
              </a:rPr>
              <a:t>state 2</a:t>
            </a:r>
            <a:r>
              <a:rPr lang="ru-RU" altLang="ru-RU" sz="1200" dirty="0">
                <a:solidFill>
                  <a:schemeClr val="tx1"/>
                </a:solidFill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56" name="Flowchart: Multidocument 55">
            <a:extLst>
              <a:ext uri="{FF2B5EF4-FFF2-40B4-BE49-F238E27FC236}">
                <a16:creationId xmlns:a16="http://schemas.microsoft.com/office/drawing/2014/main" id="{8063DD91-A237-C04C-ADB6-EA381C0621D6}"/>
              </a:ext>
            </a:extLst>
          </p:cNvPr>
          <p:cNvSpPr/>
          <p:nvPr/>
        </p:nvSpPr>
        <p:spPr>
          <a:xfrm>
            <a:off x="10163916" y="4858379"/>
            <a:ext cx="1567543" cy="1266093"/>
          </a:xfrm>
          <a:prstGeom prst="flowChartMultidocument">
            <a:avLst/>
          </a:prstGeom>
          <a:solidFill>
            <a:schemeClr val="bg1">
              <a:lumMod val="50000"/>
              <a:alpha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Documents2b_2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BC0B7B76-6B03-6841-B3BF-680CEE9A96AE}"/>
              </a:ext>
            </a:extLst>
          </p:cNvPr>
          <p:cNvCxnSpPr>
            <a:cxnSpLocks/>
            <a:endCxn id="56" idx="0"/>
          </p:cNvCxnSpPr>
          <p:nvPr/>
        </p:nvCxnSpPr>
        <p:spPr>
          <a:xfrm>
            <a:off x="11051892" y="4318797"/>
            <a:ext cx="3637" cy="539582"/>
          </a:xfrm>
          <a:prstGeom prst="straightConnector1">
            <a:avLst/>
          </a:prstGeom>
          <a:noFill/>
          <a:ln w="63500" cap="flat" cmpd="sng" algn="ctr">
            <a:solidFill>
              <a:schemeClr val="bg1">
                <a:lumMod val="50000"/>
                <a:alpha val="50000"/>
              </a:schemeClr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E0D512E1-0373-74F9-EBAC-E95DD47B2AE9}"/>
              </a:ext>
            </a:extLst>
          </p:cNvPr>
          <p:cNvCxnSpPr>
            <a:cxnSpLocks/>
            <a:stCxn id="41" idx="3"/>
            <a:endCxn id="55" idx="1"/>
          </p:cNvCxnSpPr>
          <p:nvPr/>
        </p:nvCxnSpPr>
        <p:spPr>
          <a:xfrm flipV="1">
            <a:off x="8826296" y="3982518"/>
            <a:ext cx="1074975" cy="562715"/>
          </a:xfrm>
          <a:prstGeom prst="straightConnector1">
            <a:avLst/>
          </a:prstGeom>
          <a:noFill/>
          <a:ln w="63500" cap="flat" cmpd="sng" algn="ctr">
            <a:solidFill>
              <a:srgbClr val="0070C0">
                <a:alpha val="50000"/>
              </a:srgbClr>
            </a:solidFill>
            <a:prstDash val="solid"/>
            <a:miter lim="800000"/>
            <a:tailEnd type="triangle"/>
          </a:ln>
          <a:effectLst/>
        </p:spPr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E0F2A870-E5CF-0F50-3540-2633688DC36F}"/>
              </a:ext>
            </a:extLst>
          </p:cNvPr>
          <p:cNvSpPr txBox="1"/>
          <p:nvPr/>
        </p:nvSpPr>
        <p:spPr>
          <a:xfrm rot="19837486">
            <a:off x="8767195" y="3931302"/>
            <a:ext cx="99143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/>
            <a:r>
              <a:rPr lang="en-US" sz="1600" dirty="0">
                <a:solidFill>
                  <a:prstClr val="black"/>
                </a:solidFill>
              </a:rPr>
              <a:t>oxidation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135245A-BF8D-586C-D083-A1BC751BE5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5724" y="1397715"/>
            <a:ext cx="3824456" cy="177954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E26C572D-20B7-80B9-F7BD-95FE8D9ACCC1}"/>
              </a:ext>
            </a:extLst>
          </p:cNvPr>
          <p:cNvGrpSpPr/>
          <p:nvPr/>
        </p:nvGrpSpPr>
        <p:grpSpPr>
          <a:xfrm>
            <a:off x="1477108" y="2893925"/>
            <a:ext cx="2502045" cy="1137845"/>
            <a:chOff x="1477108" y="2893925"/>
            <a:chExt cx="2502045" cy="113784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2A8ACBF-2F75-2B96-4794-9D3622E1E184}"/>
                </a:ext>
              </a:extLst>
            </p:cNvPr>
            <p:cNvGrpSpPr/>
            <p:nvPr/>
          </p:nvGrpSpPr>
          <p:grpSpPr>
            <a:xfrm>
              <a:off x="2304683" y="3686790"/>
              <a:ext cx="1674470" cy="344980"/>
              <a:chOff x="2304683" y="3686790"/>
              <a:chExt cx="1674470" cy="344980"/>
            </a:xfrm>
          </p:grpSpPr>
          <p:cxnSp>
            <p:nvCxnSpPr>
              <p:cNvPr id="8" name="Straight Arrow Connector 7">
                <a:extLst>
                  <a:ext uri="{FF2B5EF4-FFF2-40B4-BE49-F238E27FC236}">
                    <a16:creationId xmlns:a16="http://schemas.microsoft.com/office/drawing/2014/main" id="{E989F477-9A98-7B4A-F6FA-1756407C0C0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683" y="4031770"/>
                <a:ext cx="1192149" cy="0"/>
              </a:xfrm>
              <a:prstGeom prst="straightConnector1">
                <a:avLst/>
              </a:prstGeom>
              <a:noFill/>
              <a:ln w="63500" cap="flat" cmpd="sng" algn="ctr">
                <a:solidFill>
                  <a:srgbClr val="0070C0">
                    <a:alpha val="50000"/>
                  </a:srgbClr>
                </a:solidFill>
                <a:prstDash val="solid"/>
                <a:miter lim="800000"/>
                <a:tailEnd type="triangle"/>
              </a:ln>
              <a:effectLst/>
            </p:spPr>
          </p:cxn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3DD6333-E85E-DB72-8168-8BA9CD311679}"/>
                  </a:ext>
                </a:extLst>
              </p:cNvPr>
              <p:cNvSpPr txBox="1"/>
              <p:nvPr/>
            </p:nvSpPr>
            <p:spPr>
              <a:xfrm>
                <a:off x="2332898" y="3686790"/>
                <a:ext cx="1646255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685800"/>
                <a:r>
                  <a:rPr lang="en-US" sz="1600" dirty="0">
                    <a:solidFill>
                      <a:prstClr val="black"/>
                    </a:solidFill>
                  </a:rPr>
                  <a:t>annealing</a:t>
                </a:r>
              </a:p>
            </p:txBody>
          </p:sp>
        </p:grp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621600FE-8D59-C053-F3EA-41A9E2C840D7}"/>
                </a:ext>
              </a:extLst>
            </p:cNvPr>
            <p:cNvCxnSpPr>
              <a:cxnSpLocks/>
            </p:cNvCxnSpPr>
            <p:nvPr/>
          </p:nvCxnSpPr>
          <p:spPr>
            <a:xfrm>
              <a:off x="1477108" y="2893925"/>
              <a:ext cx="1436914" cy="844062"/>
            </a:xfrm>
            <a:prstGeom prst="straightConnector1">
              <a:avLst/>
            </a:prstGeom>
            <a:noFill/>
            <a:ln w="63500" cap="flat" cmpd="sng" algn="ctr">
              <a:solidFill>
                <a:schemeClr val="accent4">
                  <a:alpha val="50000"/>
                </a:schemeClr>
              </a:solidFill>
              <a:prstDash val="solid"/>
              <a:miter lim="800000"/>
              <a:tailEnd type="triangle"/>
            </a:ln>
            <a:effectLst/>
          </p:spPr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553B970-27A4-9025-ECFB-65B715BE9945}"/>
              </a:ext>
            </a:extLst>
          </p:cNvPr>
          <p:cNvGrpSpPr/>
          <p:nvPr/>
        </p:nvGrpSpPr>
        <p:grpSpPr>
          <a:xfrm>
            <a:off x="5196673" y="3086518"/>
            <a:ext cx="1515631" cy="1163935"/>
            <a:chOff x="5196673" y="3086518"/>
            <a:chExt cx="1515631" cy="1163935"/>
          </a:xfrm>
        </p:grpSpPr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7224DA7A-2AF7-DB62-1E34-0BB935E24F5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32493" y="3858567"/>
              <a:ext cx="1079811" cy="175526"/>
            </a:xfrm>
            <a:prstGeom prst="straightConnector1">
              <a:avLst/>
            </a:prstGeom>
            <a:noFill/>
            <a:ln w="63500" cap="flat" cmpd="sng" algn="ctr">
              <a:solidFill>
                <a:srgbClr val="00B050">
                  <a:alpha val="50000"/>
                </a:srgbClr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AE05135-84A4-A3EA-18E1-BF716C1D8AE8}"/>
                </a:ext>
              </a:extLst>
            </p:cNvPr>
            <p:cNvSpPr txBox="1"/>
            <p:nvPr/>
          </p:nvSpPr>
          <p:spPr>
            <a:xfrm>
              <a:off x="5690727" y="3594780"/>
              <a:ext cx="890954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685800"/>
              <a:r>
                <a:rPr lang="en-US" sz="1600" dirty="0">
                  <a:solidFill>
                    <a:prstClr val="black"/>
                  </a:solidFill>
                </a:rPr>
                <a:t>splitting</a:t>
              </a:r>
            </a:p>
          </p:txBody>
        </p: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707DCD58-97D0-E014-D88B-F72514B54A44}"/>
                </a:ext>
              </a:extLst>
            </p:cNvPr>
            <p:cNvCxnSpPr>
              <a:cxnSpLocks/>
            </p:cNvCxnSpPr>
            <p:nvPr/>
          </p:nvCxnSpPr>
          <p:spPr>
            <a:xfrm>
              <a:off x="5634169" y="4025719"/>
              <a:ext cx="1058039" cy="224734"/>
            </a:xfrm>
            <a:prstGeom prst="straightConnector1">
              <a:avLst/>
            </a:prstGeom>
            <a:noFill/>
            <a:ln w="63500" cap="flat" cmpd="sng" algn="ctr">
              <a:solidFill>
                <a:srgbClr val="00B050">
                  <a:alpha val="50000"/>
                </a:srgbClr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AF06ED51-FFA6-05B7-9AEA-B368F7EB65F9}"/>
                </a:ext>
              </a:extLst>
            </p:cNvPr>
            <p:cNvCxnSpPr>
              <a:cxnSpLocks/>
            </p:cNvCxnSpPr>
            <p:nvPr/>
          </p:nvCxnSpPr>
          <p:spPr>
            <a:xfrm>
              <a:off x="5196673" y="3086518"/>
              <a:ext cx="932822" cy="601227"/>
            </a:xfrm>
            <a:prstGeom prst="straightConnector1">
              <a:avLst/>
            </a:prstGeom>
            <a:noFill/>
            <a:ln w="63500" cap="flat" cmpd="sng" algn="ctr">
              <a:solidFill>
                <a:schemeClr val="accent4">
                  <a:alpha val="50000"/>
                </a:schemeClr>
              </a:solidFill>
              <a:prstDash val="solid"/>
              <a:miter lim="800000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251479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0" grpId="0"/>
      <p:bldP spid="49" grpId="0" animBg="1"/>
      <p:bldP spid="53" grpId="0" animBg="1"/>
      <p:bldP spid="55" grpId="0" animBg="1"/>
      <p:bldP spid="56" grpId="0" animBg="1"/>
      <p:bldP spid="6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RDMS</a:t>
            </a:r>
            <a:r>
              <a:rPr lang="en-US" sz="3733" dirty="0"/>
              <a:t>: Extended Properties (the basics)</a:t>
            </a:r>
            <a:br>
              <a:rPr lang="en-US" sz="3733" dirty="0"/>
            </a:br>
            <a:endParaRPr lang="de-DE" sz="1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FBEED1-0C3C-D48A-FED3-3FF2448937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indent="0" defTabSz="914377">
              <a:buNone/>
            </a:pPr>
            <a:r>
              <a:rPr lang="en-US" altLang="ru-RU" sz="1000" dirty="0">
                <a:solidFill>
                  <a:prstClr val="black"/>
                </a:solidFill>
                <a:latin typeface="Arial" panose="020B0604020202020204" pitchFamily="34" charset="0"/>
                <a:hlinkClick r:id="rId3"/>
              </a:rPr>
              <a:t>https://en.wikipedia.org/wiki/Data_type</a:t>
            </a:r>
            <a:endParaRPr lang="en-US" altLang="ru-RU" sz="10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 Box 52">
            <a:extLst>
              <a:ext uri="{FF2B5EF4-FFF2-40B4-BE49-F238E27FC236}">
                <a16:creationId xmlns:a16="http://schemas.microsoft.com/office/drawing/2014/main" id="{ECE8CDA6-538F-1854-2C60-80C1E68BD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76" y="790465"/>
            <a:ext cx="12055048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defTabSz="914377">
              <a:spcBef>
                <a:spcPts val="0"/>
              </a:spcBef>
            </a:pPr>
            <a:r>
              <a:rPr lang="en-US" altLang="ru-RU" sz="2800" b="1" dirty="0">
                <a:solidFill>
                  <a:prstClr val="black"/>
                </a:solidFill>
                <a:latin typeface="+mn-lt"/>
              </a:rPr>
              <a:t>All values are to be stored using appropriate data types!</a:t>
            </a:r>
            <a:endParaRPr lang="en-US" altLang="ru-RU" sz="2800" dirty="0">
              <a:solidFill>
                <a:prstClr val="black"/>
              </a:solidFill>
              <a:latin typeface="+mn-lt"/>
            </a:endParaRPr>
          </a:p>
          <a:p>
            <a:pPr defTabSz="914377">
              <a:spcBef>
                <a:spcPts val="1200"/>
              </a:spcBef>
            </a:pPr>
            <a:r>
              <a:rPr lang="en-US" altLang="ru-RU" sz="1800" b="1" dirty="0">
                <a:solidFill>
                  <a:prstClr val="black"/>
                </a:solidFill>
                <a:latin typeface="+mn-lt"/>
              </a:rPr>
              <a:t>DEFINITION: </a:t>
            </a:r>
            <a:r>
              <a:rPr lang="en-US" altLang="ru-RU" sz="1800" dirty="0">
                <a:solidFill>
                  <a:prstClr val="black"/>
                </a:solidFill>
                <a:latin typeface="+mn-lt"/>
              </a:rPr>
              <a:t>Data type is a collection or grouping of data values, usually specified by a </a:t>
            </a:r>
            <a:r>
              <a:rPr lang="en-US" altLang="ru-RU" sz="1800" b="1" dirty="0">
                <a:solidFill>
                  <a:prstClr val="black"/>
                </a:solidFill>
                <a:latin typeface="+mn-lt"/>
              </a:rPr>
              <a:t>set of possible values</a:t>
            </a:r>
            <a:r>
              <a:rPr lang="en-US" altLang="ru-RU" sz="1800" dirty="0">
                <a:solidFill>
                  <a:prstClr val="black"/>
                </a:solidFill>
                <a:latin typeface="+mn-lt"/>
              </a:rPr>
              <a:t>, a </a:t>
            </a:r>
            <a:r>
              <a:rPr lang="en-US" altLang="ru-RU" sz="1800" b="1" dirty="0">
                <a:solidFill>
                  <a:prstClr val="black"/>
                </a:solidFill>
                <a:latin typeface="+mn-lt"/>
              </a:rPr>
              <a:t>set of allowed operations</a:t>
            </a:r>
            <a:r>
              <a:rPr lang="en-US" altLang="ru-RU" sz="1800" dirty="0">
                <a:solidFill>
                  <a:prstClr val="black"/>
                </a:solidFill>
                <a:latin typeface="+mn-lt"/>
              </a:rPr>
              <a:t> on these values</a:t>
            </a:r>
            <a:r>
              <a:rPr lang="en-US" altLang="ru-RU" sz="1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, and/or a representation of these values as machine types.</a:t>
            </a:r>
            <a:endParaRPr lang="ru-RU" altLang="ru-RU" sz="1800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3" name="Text Box 52">
            <a:extLst>
              <a:ext uri="{FF2B5EF4-FFF2-40B4-BE49-F238E27FC236}">
                <a16:creationId xmlns:a16="http://schemas.microsoft.com/office/drawing/2014/main" id="{1EFDC779-7A3B-71AD-043B-5583C531B0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952" y="2067851"/>
            <a:ext cx="12055048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defTabSz="914377">
              <a:spcBef>
                <a:spcPts val="0"/>
              </a:spcBef>
            </a:pPr>
            <a:r>
              <a:rPr lang="en-US" altLang="ru-RU" sz="1800" u="sng" dirty="0">
                <a:solidFill>
                  <a:prstClr val="black"/>
                </a:solidFill>
                <a:latin typeface="+mn-lt"/>
              </a:rPr>
              <a:t>Supported data types</a:t>
            </a:r>
            <a:r>
              <a:rPr lang="en-US" altLang="ru-RU" sz="1800" dirty="0">
                <a:solidFill>
                  <a:prstClr val="black"/>
                </a:solidFill>
                <a:latin typeface="+mn-lt"/>
              </a:rPr>
              <a:t> (and their visualization in the search form):</a:t>
            </a:r>
          </a:p>
          <a:p>
            <a:pPr marL="228594" indent="-228594" defTabSz="914377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ru-RU" sz="1800" b="1" dirty="0">
                <a:solidFill>
                  <a:prstClr val="black"/>
                </a:solidFill>
                <a:latin typeface="+mn-lt"/>
              </a:rPr>
              <a:t>Int</a:t>
            </a:r>
            <a:r>
              <a:rPr lang="en-US" altLang="ru-RU" sz="1800" dirty="0">
                <a:solidFill>
                  <a:prstClr val="black"/>
                </a:solidFill>
                <a:latin typeface="+mn-lt"/>
              </a:rPr>
              <a:t> – integer values (64-bit signed integer) in range [-9 223 372 036 854 775 808; 9 223 372 036 854 775 807].</a:t>
            </a:r>
          </a:p>
          <a:p>
            <a:pPr marL="228594" indent="-228594" defTabSz="914377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altLang="ru-RU" sz="1800" dirty="0">
              <a:solidFill>
                <a:prstClr val="black"/>
              </a:solidFill>
              <a:latin typeface="+mn-lt"/>
            </a:endParaRPr>
          </a:p>
          <a:p>
            <a:pPr marL="228594" indent="-228594" defTabSz="914377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altLang="ru-RU" sz="1800" dirty="0">
              <a:solidFill>
                <a:prstClr val="black"/>
              </a:solidFill>
              <a:latin typeface="+mn-lt"/>
            </a:endParaRPr>
          </a:p>
          <a:p>
            <a:pPr marL="228594" indent="-228594" defTabSz="914377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ru-RU" sz="1800" b="1" dirty="0">
                <a:solidFill>
                  <a:prstClr val="black"/>
                </a:solidFill>
                <a:latin typeface="+mn-lt"/>
              </a:rPr>
              <a:t>Float</a:t>
            </a:r>
            <a:r>
              <a:rPr lang="en-US" altLang="ru-RU" sz="1800" dirty="0">
                <a:solidFill>
                  <a:prstClr val="black"/>
                </a:solidFill>
                <a:latin typeface="+mn-lt"/>
              </a:rPr>
              <a:t> – double-precision floating-point (8 bytes, IEEE-754), ±5.0×10</a:t>
            </a:r>
            <a:r>
              <a:rPr lang="en-US" altLang="ru-RU" sz="1800" baseline="30000" dirty="0">
                <a:solidFill>
                  <a:prstClr val="black"/>
                </a:solidFill>
                <a:latin typeface="+mn-lt"/>
              </a:rPr>
              <a:t>−324</a:t>
            </a:r>
            <a:r>
              <a:rPr lang="en-US" altLang="ru-RU" sz="1800" dirty="0">
                <a:solidFill>
                  <a:prstClr val="black"/>
                </a:solidFill>
                <a:latin typeface="+mn-lt"/>
              </a:rPr>
              <a:t> to ±1.7 × 10</a:t>
            </a:r>
            <a:r>
              <a:rPr lang="en-US" altLang="ru-RU" sz="1800" baseline="30000" dirty="0">
                <a:solidFill>
                  <a:prstClr val="black"/>
                </a:solidFill>
                <a:latin typeface="+mn-lt"/>
              </a:rPr>
              <a:t>308</a:t>
            </a:r>
            <a:r>
              <a:rPr lang="en-US" altLang="ru-RU" sz="1800" dirty="0">
                <a:solidFill>
                  <a:prstClr val="black"/>
                </a:solidFill>
                <a:latin typeface="+mn-lt"/>
              </a:rPr>
              <a:t>.</a:t>
            </a:r>
          </a:p>
          <a:p>
            <a:pPr marL="228594" indent="-228594" defTabSz="914377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altLang="ru-RU" sz="1800" dirty="0">
              <a:solidFill>
                <a:prstClr val="black"/>
              </a:solidFill>
              <a:latin typeface="+mn-lt"/>
            </a:endParaRPr>
          </a:p>
          <a:p>
            <a:pPr marL="228594" indent="-228594" defTabSz="914377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altLang="ru-RU" sz="1800" dirty="0">
              <a:solidFill>
                <a:prstClr val="black"/>
              </a:solidFill>
              <a:latin typeface="+mn-lt"/>
            </a:endParaRPr>
          </a:p>
          <a:p>
            <a:pPr marL="228594" indent="-228594" defTabSz="914377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ru-RU" sz="1800" b="1" dirty="0">
                <a:solidFill>
                  <a:prstClr val="black"/>
                </a:solidFill>
                <a:latin typeface="+mn-lt"/>
              </a:rPr>
              <a:t>String </a:t>
            </a:r>
            <a:r>
              <a:rPr lang="en-US" altLang="ru-RU" sz="1800" dirty="0">
                <a:solidFill>
                  <a:prstClr val="black"/>
                </a:solidFill>
                <a:latin typeface="+mn-lt"/>
              </a:rPr>
              <a:t>– any characters sequence no longer than 4096 symbols.</a:t>
            </a:r>
          </a:p>
          <a:p>
            <a:pPr marL="228594" indent="-228594" defTabSz="914377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ru-RU" sz="1800" b="1" dirty="0" err="1">
                <a:solidFill>
                  <a:prstClr val="black"/>
                </a:solidFill>
                <a:latin typeface="+mn-lt"/>
              </a:rPr>
              <a:t>BigString</a:t>
            </a:r>
            <a:r>
              <a:rPr lang="en-US" altLang="ru-RU" sz="1800" dirty="0">
                <a:solidFill>
                  <a:prstClr val="black"/>
                </a:solidFill>
                <a:latin typeface="+mn-lt"/>
              </a:rPr>
              <a:t> – any characters sequence no longer than 2 147 483 647 symbols (2 Gb).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1E7AB6-4DA6-FB6C-02D2-EA508C7D85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7050" y="2677854"/>
            <a:ext cx="9697803" cy="4572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25B5A96-3374-3E36-27E6-9D887E8C0D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2287" y="3508147"/>
            <a:ext cx="9707330" cy="50489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FC980C9-F13F-C058-4638-1DBF42AC7A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2142" y="4743704"/>
            <a:ext cx="9707330" cy="1590897"/>
          </a:xfrm>
          <a:prstGeom prst="rect">
            <a:avLst/>
          </a:prstGeom>
        </p:spPr>
      </p:pic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5EA31A55-EEEB-0810-68FC-C31331CEF22D}"/>
              </a:ext>
            </a:extLst>
          </p:cNvPr>
          <p:cNvCxnSpPr>
            <a:cxnSpLocks/>
          </p:cNvCxnSpPr>
          <p:nvPr/>
        </p:nvCxnSpPr>
        <p:spPr>
          <a:xfrm>
            <a:off x="3184418" y="3156098"/>
            <a:ext cx="5929437" cy="0"/>
          </a:xfrm>
          <a:prstGeom prst="straightConnector1">
            <a:avLst/>
          </a:prstGeom>
          <a:ln w="63500">
            <a:solidFill>
              <a:srgbClr val="0070C0">
                <a:alpha val="5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2567A609-32BD-C1CA-C2A5-470D40F4A773}"/>
              </a:ext>
            </a:extLst>
          </p:cNvPr>
          <p:cNvCxnSpPr>
            <a:cxnSpLocks/>
          </p:cNvCxnSpPr>
          <p:nvPr/>
        </p:nvCxnSpPr>
        <p:spPr>
          <a:xfrm>
            <a:off x="3186093" y="4021929"/>
            <a:ext cx="5929437" cy="0"/>
          </a:xfrm>
          <a:prstGeom prst="straightConnector1">
            <a:avLst/>
          </a:prstGeom>
          <a:ln w="63500">
            <a:solidFill>
              <a:srgbClr val="0070C0">
                <a:alpha val="5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6C4FC439-A97E-8A15-24E4-000628C59B43}"/>
              </a:ext>
            </a:extLst>
          </p:cNvPr>
          <p:cNvCxnSpPr>
            <a:cxnSpLocks/>
          </p:cNvCxnSpPr>
          <p:nvPr/>
        </p:nvCxnSpPr>
        <p:spPr>
          <a:xfrm>
            <a:off x="3197816" y="5550948"/>
            <a:ext cx="4338448" cy="0"/>
          </a:xfrm>
          <a:prstGeom prst="straightConnector1">
            <a:avLst/>
          </a:prstGeom>
          <a:ln w="63500">
            <a:solidFill>
              <a:srgbClr val="0070C0">
                <a:alpha val="5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51235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RDMS </a:t>
            </a:r>
            <a:r>
              <a:rPr lang="de-DE" dirty="0" err="1"/>
              <a:t>Object‘s</a:t>
            </a:r>
            <a:r>
              <a:rPr lang="de-DE" dirty="0"/>
              <a:t> F</a:t>
            </a:r>
            <a:r>
              <a:rPr lang="en-US" sz="3733" dirty="0" err="1"/>
              <a:t>lexibility</a:t>
            </a:r>
            <a:r>
              <a:rPr lang="en-US" sz="3733" dirty="0"/>
              <a:t>: Extended Properties (table data)</a:t>
            </a:r>
            <a:br>
              <a:rPr lang="en-US" sz="3733" dirty="0"/>
            </a:br>
            <a:endParaRPr lang="de-DE" sz="1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FBEED1-0C3C-D48A-FED3-3FF2448937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indent="0" defTabSz="914377">
              <a:buNone/>
            </a:pPr>
            <a:r>
              <a:rPr lang="en-US" altLang="ru-RU" sz="1000" dirty="0">
                <a:solidFill>
                  <a:prstClr val="black"/>
                </a:solidFill>
                <a:latin typeface="Arial" panose="020B0604020202020204" pitchFamily="34" charset="0"/>
              </a:rPr>
              <a:t>User view: </a:t>
            </a:r>
            <a:r>
              <a:rPr lang="en-US" altLang="ru-RU" sz="1000" dirty="0">
                <a:solidFill>
                  <a:prstClr val="black"/>
                </a:solidFill>
                <a:latin typeface="Arial" panose="020B0604020202020204" pitchFamily="34" charset="0"/>
                <a:hlinkClick r:id="rId3"/>
              </a:rPr>
              <a:t>https://demo.mdi.ruhr-uni-bochum.de/object/ag2s-4870</a:t>
            </a:r>
            <a:endParaRPr lang="en-US" altLang="ru-RU" sz="10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indent="0" defTabSz="914377">
              <a:buNone/>
            </a:pPr>
            <a:r>
              <a:rPr lang="en-US" altLang="ru-RU" sz="1000" dirty="0">
                <a:solidFill>
                  <a:prstClr val="black"/>
                </a:solidFill>
                <a:latin typeface="Arial" panose="020B0604020202020204" pitchFamily="34" charset="0"/>
              </a:rPr>
              <a:t>Admin view: </a:t>
            </a:r>
            <a:r>
              <a:rPr lang="en-US" altLang="ru-RU" sz="1000" dirty="0">
                <a:solidFill>
                  <a:prstClr val="black"/>
                </a:solidFill>
                <a:latin typeface="Arial" panose="020B0604020202020204" pitchFamily="34" charset="0"/>
                <a:hlinkClick r:id="rId4"/>
              </a:rPr>
              <a:t>https://demo.mdi.ruhr-uni-bochum.de/adminobject/edititem/4870</a:t>
            </a:r>
            <a:endParaRPr lang="en-US" dirty="0"/>
          </a:p>
        </p:txBody>
      </p:sp>
      <p:sp>
        <p:nvSpPr>
          <p:cNvPr id="8" name="Text Box 52">
            <a:extLst>
              <a:ext uri="{FF2B5EF4-FFF2-40B4-BE49-F238E27FC236}">
                <a16:creationId xmlns:a16="http://schemas.microsoft.com/office/drawing/2014/main" id="{ECE8CDA6-538F-1854-2C60-80C1E68BD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76" y="790465"/>
            <a:ext cx="12055048" cy="135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defTabSz="914377">
              <a:spcBef>
                <a:spcPts val="0"/>
              </a:spcBef>
            </a:pPr>
            <a:r>
              <a:rPr lang="en-US" altLang="ru-RU" sz="1800" b="1" dirty="0">
                <a:solidFill>
                  <a:prstClr val="black"/>
                </a:solidFill>
                <a:latin typeface="+mn-lt"/>
              </a:rPr>
              <a:t>Use case: </a:t>
            </a:r>
            <a:r>
              <a:rPr lang="en-US" altLang="ru-RU" sz="1800" dirty="0">
                <a:solidFill>
                  <a:prstClr val="black"/>
                </a:solidFill>
                <a:latin typeface="+mn-lt"/>
              </a:rPr>
              <a:t>add additional properties values (or even a table) to object and afterward make search on them.</a:t>
            </a:r>
          </a:p>
          <a:p>
            <a:pPr defTabSz="914377">
              <a:spcBef>
                <a:spcPts val="0"/>
              </a:spcBef>
            </a:pPr>
            <a:r>
              <a:rPr lang="en-US" altLang="ru-RU" sz="1800" b="1" dirty="0">
                <a:solidFill>
                  <a:prstClr val="white">
                    <a:lumMod val="50000"/>
                  </a:prstClr>
                </a:solidFill>
                <a:latin typeface="+mn-lt"/>
              </a:rPr>
              <a:t>OR</a:t>
            </a:r>
          </a:p>
          <a:p>
            <a:pPr defTabSz="914377">
              <a:spcBef>
                <a:spcPts val="0"/>
              </a:spcBef>
            </a:pPr>
            <a:r>
              <a:rPr lang="en-US" altLang="ru-RU" sz="1800" b="1" i="1" dirty="0">
                <a:solidFill>
                  <a:srgbClr val="0070C0"/>
                </a:solidFill>
                <a:latin typeface="+mn-lt"/>
              </a:rPr>
              <a:t>When the existing fields set is not enough…</a:t>
            </a:r>
          </a:p>
          <a:p>
            <a:pPr defTabSz="914377">
              <a:spcBef>
                <a:spcPts val="1200"/>
              </a:spcBef>
            </a:pPr>
            <a:r>
              <a:rPr lang="en-US" altLang="ru-RU" sz="1800" b="1" dirty="0">
                <a:solidFill>
                  <a:prstClr val="black"/>
                </a:solidFill>
                <a:latin typeface="+mn-lt"/>
              </a:rPr>
              <a:t>Task: associate table with object</a:t>
            </a:r>
            <a:endParaRPr lang="ru-RU" altLang="ru-RU" sz="1800" i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7D69669-67FF-4210-B4A7-FF1111287D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256" y="2082922"/>
            <a:ext cx="5240851" cy="2060049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F85AF0E-1328-7380-BA0D-9445801EDE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54384" y="1200504"/>
            <a:ext cx="6625648" cy="2942467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12" name="Arrow: Curved Down 11">
            <a:extLst>
              <a:ext uri="{FF2B5EF4-FFF2-40B4-BE49-F238E27FC236}">
                <a16:creationId xmlns:a16="http://schemas.microsoft.com/office/drawing/2014/main" id="{F353C0BD-3099-590D-58F0-3B1D203EF447}"/>
              </a:ext>
            </a:extLst>
          </p:cNvPr>
          <p:cNvSpPr/>
          <p:nvPr/>
        </p:nvSpPr>
        <p:spPr>
          <a:xfrm>
            <a:off x="4751851" y="1041234"/>
            <a:ext cx="3456384" cy="1048265"/>
          </a:xfrm>
          <a:prstGeom prst="curvedDownArrow">
            <a:avLst/>
          </a:prstGeom>
          <a:solidFill>
            <a:srgbClr val="0070C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00C6037-F7E3-EC3E-B182-5B219AB2811E}"/>
              </a:ext>
            </a:extLst>
          </p:cNvPr>
          <p:cNvSpPr/>
          <p:nvPr/>
        </p:nvSpPr>
        <p:spPr>
          <a:xfrm>
            <a:off x="111968" y="3421109"/>
            <a:ext cx="5222139" cy="199913"/>
          </a:xfrm>
          <a:prstGeom prst="round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933" dirty="0">
                <a:solidFill>
                  <a:prstClr val="black"/>
                </a:solidFill>
                <a:latin typeface="Arial" panose="020B0604020202020204"/>
              </a:rPr>
              <a:t>Row=2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578545E-166A-FD60-0E40-71E20CF3A222}"/>
              </a:ext>
            </a:extLst>
          </p:cNvPr>
          <p:cNvSpPr/>
          <p:nvPr/>
        </p:nvSpPr>
        <p:spPr>
          <a:xfrm>
            <a:off x="105776" y="3909054"/>
            <a:ext cx="5222139" cy="199913"/>
          </a:xfrm>
          <a:prstGeom prst="round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933" dirty="0">
                <a:solidFill>
                  <a:prstClr val="black"/>
                </a:solidFill>
                <a:latin typeface="Arial" panose="020B0604020202020204"/>
              </a:rPr>
              <a:t>Row=3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46FE6F9-BBC1-0519-C27F-9E1E1A61A9FF}"/>
              </a:ext>
            </a:extLst>
          </p:cNvPr>
          <p:cNvSpPr/>
          <p:nvPr/>
        </p:nvSpPr>
        <p:spPr>
          <a:xfrm>
            <a:off x="110352" y="2944105"/>
            <a:ext cx="5222139" cy="199913"/>
          </a:xfrm>
          <a:prstGeom prst="round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933" dirty="0">
                <a:solidFill>
                  <a:prstClr val="black"/>
                </a:solidFill>
                <a:latin typeface="Arial" panose="020B0604020202020204"/>
              </a:rPr>
              <a:t>Row=1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BA16646-06AD-20CA-70C3-622D74CAE95F}"/>
              </a:ext>
            </a:extLst>
          </p:cNvPr>
          <p:cNvSpPr/>
          <p:nvPr/>
        </p:nvSpPr>
        <p:spPr>
          <a:xfrm>
            <a:off x="2249224" y="4182480"/>
            <a:ext cx="940216" cy="232081"/>
          </a:xfrm>
          <a:prstGeom prst="rect">
            <a:avLst/>
          </a:prstGeom>
          <a:solidFill>
            <a:srgbClr val="00B0F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1333" dirty="0">
                <a:solidFill>
                  <a:prstClr val="black"/>
                </a:solidFill>
                <a:latin typeface="Arial" panose="020B0604020202020204"/>
              </a:rPr>
              <a:t>Float </a:t>
            </a:r>
            <a:r>
              <a:rPr lang="en-US" sz="1333" dirty="0">
                <a:solidFill>
                  <a:prstClr val="white">
                    <a:lumMod val="50000"/>
                  </a:prstClr>
                </a:solidFill>
                <a:latin typeface="Arial" panose="020B0604020202020204"/>
              </a:rPr>
              <a:t>x2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A39BE65-792C-3071-0FC6-19F928248790}"/>
              </a:ext>
            </a:extLst>
          </p:cNvPr>
          <p:cNvSpPr/>
          <p:nvPr/>
        </p:nvSpPr>
        <p:spPr>
          <a:xfrm>
            <a:off x="3219939" y="4179136"/>
            <a:ext cx="1243879" cy="235424"/>
          </a:xfrm>
          <a:prstGeom prst="rect">
            <a:avLst/>
          </a:prstGeom>
          <a:solidFill>
            <a:srgbClr val="0070C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1333" dirty="0">
                <a:solidFill>
                  <a:prstClr val="black"/>
                </a:solidFill>
                <a:latin typeface="Arial" panose="020B0604020202020204"/>
              </a:rPr>
              <a:t>Int </a:t>
            </a:r>
            <a:r>
              <a:rPr lang="en-US" sz="1333" dirty="0">
                <a:solidFill>
                  <a:prstClr val="white">
                    <a:lumMod val="50000"/>
                  </a:prstClr>
                </a:solidFill>
                <a:latin typeface="Arial" panose="020B0604020202020204"/>
              </a:rPr>
              <a:t>x2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130C332-FA94-9390-4528-09D5048F4F53}"/>
              </a:ext>
            </a:extLst>
          </p:cNvPr>
          <p:cNvSpPr/>
          <p:nvPr/>
        </p:nvSpPr>
        <p:spPr>
          <a:xfrm>
            <a:off x="105777" y="4176978"/>
            <a:ext cx="2117163" cy="237583"/>
          </a:xfrm>
          <a:prstGeom prst="rect">
            <a:avLst/>
          </a:prstGeom>
          <a:solidFill>
            <a:srgbClr val="7030A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1333" dirty="0">
                <a:solidFill>
                  <a:prstClr val="black"/>
                </a:solidFill>
                <a:latin typeface="Arial" panose="020B0604020202020204"/>
              </a:rPr>
              <a:t>String </a:t>
            </a:r>
            <a:r>
              <a:rPr lang="en-US" sz="1333" dirty="0">
                <a:solidFill>
                  <a:prstClr val="white">
                    <a:lumMod val="50000"/>
                  </a:prstClr>
                </a:solidFill>
                <a:latin typeface="Arial" panose="020B0604020202020204"/>
              </a:rPr>
              <a:t>x3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EBD4FBB-CFD4-A13E-458A-EFF3F1226987}"/>
              </a:ext>
            </a:extLst>
          </p:cNvPr>
          <p:cNvSpPr/>
          <p:nvPr/>
        </p:nvSpPr>
        <p:spPr>
          <a:xfrm>
            <a:off x="4494316" y="4179130"/>
            <a:ext cx="842785" cy="232081"/>
          </a:xfrm>
          <a:prstGeom prst="rect">
            <a:avLst/>
          </a:prstGeom>
          <a:solidFill>
            <a:srgbClr val="7030A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1333" dirty="0">
                <a:solidFill>
                  <a:prstClr val="black"/>
                </a:solidFill>
                <a:latin typeface="Arial" panose="020B0604020202020204"/>
              </a:rPr>
              <a:t>String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DD8D3FF-5F30-90A0-DB99-9B46E23EECE5}"/>
              </a:ext>
            </a:extLst>
          </p:cNvPr>
          <p:cNvCxnSpPr>
            <a:cxnSpLocks/>
          </p:cNvCxnSpPr>
          <p:nvPr/>
        </p:nvCxnSpPr>
        <p:spPr>
          <a:xfrm>
            <a:off x="4983798" y="2215573"/>
            <a:ext cx="4088533" cy="1405449"/>
          </a:xfrm>
          <a:prstGeom prst="straightConnector1">
            <a:avLst/>
          </a:prstGeom>
          <a:ln w="63500">
            <a:solidFill>
              <a:schemeClr val="tx2">
                <a:lumMod val="90000"/>
                <a:lumOff val="10000"/>
                <a:alpha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47F7ED5-23C2-233F-C8E2-75FE058A337C}"/>
              </a:ext>
            </a:extLst>
          </p:cNvPr>
          <p:cNvCxnSpPr>
            <a:cxnSpLocks/>
          </p:cNvCxnSpPr>
          <p:nvPr/>
        </p:nvCxnSpPr>
        <p:spPr>
          <a:xfrm>
            <a:off x="3791744" y="2233651"/>
            <a:ext cx="1920213" cy="1350612"/>
          </a:xfrm>
          <a:prstGeom prst="straightConnector1">
            <a:avLst/>
          </a:prstGeom>
          <a:ln w="63500">
            <a:solidFill>
              <a:schemeClr val="tx2">
                <a:lumMod val="90000"/>
                <a:lumOff val="10000"/>
                <a:alpha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3E10994-CA70-252E-8F6E-BA9FE7EEC072}"/>
              </a:ext>
            </a:extLst>
          </p:cNvPr>
          <p:cNvCxnSpPr>
            <a:cxnSpLocks/>
          </p:cNvCxnSpPr>
          <p:nvPr/>
        </p:nvCxnSpPr>
        <p:spPr>
          <a:xfrm>
            <a:off x="2943307" y="2243704"/>
            <a:ext cx="4496843" cy="1528603"/>
          </a:xfrm>
          <a:prstGeom prst="straightConnector1">
            <a:avLst/>
          </a:prstGeom>
          <a:ln w="63500">
            <a:solidFill>
              <a:schemeClr val="tx2">
                <a:lumMod val="90000"/>
                <a:lumOff val="10000"/>
                <a:alpha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BC22359-7368-190D-9638-B2F43389FF60}"/>
              </a:ext>
            </a:extLst>
          </p:cNvPr>
          <p:cNvCxnSpPr>
            <a:cxnSpLocks/>
          </p:cNvCxnSpPr>
          <p:nvPr/>
        </p:nvCxnSpPr>
        <p:spPr>
          <a:xfrm>
            <a:off x="3027555" y="3349540"/>
            <a:ext cx="4313011" cy="66064"/>
          </a:xfrm>
          <a:prstGeom prst="straightConnector1">
            <a:avLst/>
          </a:prstGeom>
          <a:ln w="63500">
            <a:solidFill>
              <a:srgbClr val="92D050">
                <a:alpha val="5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Box 52">
            <a:extLst>
              <a:ext uri="{FF2B5EF4-FFF2-40B4-BE49-F238E27FC236}">
                <a16:creationId xmlns:a16="http://schemas.microsoft.com/office/drawing/2014/main" id="{1EFDC779-7A3B-71AD-043B-5583C531B0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256" y="4549793"/>
            <a:ext cx="12055048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defTabSz="914377">
              <a:spcBef>
                <a:spcPts val="0"/>
              </a:spcBef>
            </a:pPr>
            <a:r>
              <a:rPr lang="en-US" altLang="ru-RU" sz="1800" b="1" dirty="0">
                <a:solidFill>
                  <a:prstClr val="black"/>
                </a:solidFill>
                <a:latin typeface="+mn-lt"/>
              </a:rPr>
              <a:t>Solution: Decompose the table so, that each cell value is stored in Property* table according to cell value type</a:t>
            </a:r>
            <a:r>
              <a:rPr lang="en-US" altLang="ru-RU" sz="1800" dirty="0">
                <a:solidFill>
                  <a:prstClr val="black"/>
                </a:solidFill>
                <a:latin typeface="+mn-lt"/>
              </a:rPr>
              <a:t>.</a:t>
            </a:r>
          </a:p>
          <a:p>
            <a:pPr defTabSz="914377">
              <a:spcBef>
                <a:spcPts val="0"/>
              </a:spcBef>
            </a:pPr>
            <a:r>
              <a:rPr lang="en-US" altLang="ru-RU" sz="1800" u="sng" dirty="0">
                <a:solidFill>
                  <a:prstClr val="black"/>
                </a:solidFill>
                <a:latin typeface="+mn-lt"/>
              </a:rPr>
              <a:t>Important attributes</a:t>
            </a:r>
            <a:r>
              <a:rPr lang="en-US" altLang="ru-RU" sz="1800" dirty="0">
                <a:solidFill>
                  <a:prstClr val="black"/>
                </a:solidFill>
                <a:latin typeface="+mn-lt"/>
              </a:rPr>
              <a:t>:</a:t>
            </a:r>
          </a:p>
          <a:p>
            <a:pPr marL="228594" indent="-228594" defTabSz="914377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ru-RU" sz="1800" b="1" dirty="0" err="1">
                <a:solidFill>
                  <a:prstClr val="black"/>
                </a:solidFill>
                <a:latin typeface="+mn-lt"/>
              </a:rPr>
              <a:t>PropertyName</a:t>
            </a:r>
            <a:r>
              <a:rPr lang="en-US" altLang="ru-RU" sz="1800" dirty="0">
                <a:solidFill>
                  <a:prstClr val="black"/>
                </a:solidFill>
                <a:latin typeface="+mn-lt"/>
              </a:rPr>
              <a:t> – contains column name</a:t>
            </a:r>
          </a:p>
          <a:p>
            <a:pPr marL="228594" indent="-228594" defTabSz="914377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ru-RU" sz="1800" b="1" dirty="0">
                <a:solidFill>
                  <a:prstClr val="black"/>
                </a:solidFill>
                <a:latin typeface="+mn-lt"/>
              </a:rPr>
              <a:t>Value</a:t>
            </a:r>
            <a:r>
              <a:rPr lang="en-US" altLang="ru-RU" sz="1800" dirty="0">
                <a:solidFill>
                  <a:prstClr val="black"/>
                </a:solidFill>
                <a:latin typeface="+mn-lt"/>
              </a:rPr>
              <a:t> – contains cell value</a:t>
            </a:r>
          </a:p>
          <a:p>
            <a:pPr marL="228594" indent="-228594" defTabSz="914377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ru-RU" sz="1800" b="1" dirty="0">
                <a:solidFill>
                  <a:prstClr val="black"/>
                </a:solidFill>
                <a:latin typeface="+mn-lt"/>
              </a:rPr>
              <a:t>Row</a:t>
            </a:r>
            <a:r>
              <a:rPr lang="en-US" altLang="ru-RU" sz="1800" dirty="0">
                <a:solidFill>
                  <a:prstClr val="black"/>
                </a:solidFill>
                <a:latin typeface="+mn-lt"/>
              </a:rPr>
              <a:t> – contains row number (1, 2, 3, …). If no row number specified – value is threated as object’s property</a:t>
            </a:r>
          </a:p>
        </p:txBody>
      </p:sp>
    </p:spTree>
    <p:extLst>
      <p:ext uri="{BB962C8B-B14F-4D97-AF65-F5344CB8AC3E}">
        <p14:creationId xmlns:p14="http://schemas.microsoft.com/office/powerpoint/2010/main" val="28532671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16FCA43-2B17-42A6-5201-E7338F63C8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0001" y="258690"/>
            <a:ext cx="3923781" cy="5760273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141B92C-5BB9-8065-565B-116C1EC5F2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774" y="1616680"/>
            <a:ext cx="7475974" cy="2444398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RDMS </a:t>
            </a:r>
            <a:r>
              <a:rPr lang="en-US" sz="3733" dirty="0"/>
              <a:t>Extended Properties Control</a:t>
            </a:r>
            <a:br>
              <a:rPr lang="en-US" sz="3733" dirty="0"/>
            </a:br>
            <a:endParaRPr lang="de-DE" sz="1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CCA66A-6571-A9BF-F3D9-80F344BBA8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indent="0" defTabSz="914377">
              <a:buNone/>
            </a:pPr>
            <a:r>
              <a:rPr lang="en-US" altLang="ru-RU" sz="1000" dirty="0">
                <a:solidFill>
                  <a:prstClr val="black"/>
                </a:solidFill>
                <a:latin typeface="Arial" panose="020B0604020202020204" pitchFamily="34" charset="0"/>
              </a:rPr>
              <a:t>User view: </a:t>
            </a:r>
            <a:r>
              <a:rPr lang="en-US" altLang="ru-RU" sz="1000" dirty="0">
                <a:solidFill>
                  <a:prstClr val="black"/>
                </a:solidFill>
                <a:latin typeface="Arial" panose="020B0604020202020204" pitchFamily="34" charset="0"/>
                <a:hlinkClick r:id="rId5"/>
              </a:rPr>
              <a:t>https://demo.mdi.ruhr-uni-bochum.de/object/ag2s-4870</a:t>
            </a:r>
            <a:endParaRPr lang="en-US" altLang="ru-RU" sz="10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indent="0" defTabSz="914377">
              <a:buNone/>
            </a:pPr>
            <a:r>
              <a:rPr lang="en-US" altLang="ru-RU" sz="1000" dirty="0">
                <a:solidFill>
                  <a:prstClr val="black"/>
                </a:solidFill>
                <a:latin typeface="Arial" panose="020B0604020202020204" pitchFamily="34" charset="0"/>
              </a:rPr>
              <a:t>Admin view: </a:t>
            </a:r>
            <a:r>
              <a:rPr lang="en-US" altLang="ru-RU" sz="1000" dirty="0">
                <a:solidFill>
                  <a:prstClr val="black"/>
                </a:solidFill>
                <a:latin typeface="Arial" panose="020B0604020202020204" pitchFamily="34" charset="0"/>
                <a:hlinkClick r:id="rId6"/>
              </a:rPr>
              <a:t>https://demo.mdi.ruhr-uni-bochum.de/adminobject/edititem/4870</a:t>
            </a:r>
            <a:endParaRPr lang="en-US" dirty="0"/>
          </a:p>
        </p:txBody>
      </p:sp>
      <p:sp>
        <p:nvSpPr>
          <p:cNvPr id="6" name="Text Box 52">
            <a:extLst>
              <a:ext uri="{FF2B5EF4-FFF2-40B4-BE49-F238E27FC236}">
                <a16:creationId xmlns:a16="http://schemas.microsoft.com/office/drawing/2014/main" id="{3F737F99-9CF8-F251-FA0A-D027302F1F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75" y="828538"/>
            <a:ext cx="785172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defTabSz="914377">
              <a:spcBef>
                <a:spcPts val="0"/>
              </a:spcBef>
            </a:pPr>
            <a:r>
              <a:rPr lang="en-US" altLang="ru-RU" sz="1600" b="1" dirty="0">
                <a:solidFill>
                  <a:prstClr val="black"/>
                </a:solidFill>
                <a:latin typeface="+mn-lt"/>
              </a:rPr>
              <a:t>Extended Properties Control </a:t>
            </a:r>
            <a:r>
              <a:rPr lang="en-US" altLang="ru-RU" sz="1600" dirty="0">
                <a:solidFill>
                  <a:prstClr val="black"/>
                </a:solidFill>
                <a:latin typeface="+mn-lt"/>
              </a:rPr>
              <a:t>for object is available according to the object access managements in administration panel for objects</a:t>
            </a:r>
            <a:r>
              <a:rPr lang="en-US" altLang="ru-RU" sz="1600" i="1" dirty="0">
                <a:solidFill>
                  <a:srgbClr val="0070C0"/>
                </a:solidFill>
                <a:latin typeface="+mn-lt"/>
              </a:rPr>
              <a:t>.</a:t>
            </a:r>
            <a:endParaRPr lang="en-US" altLang="ru-RU" sz="1600" dirty="0">
              <a:solidFill>
                <a:prstClr val="black"/>
              </a:solidFill>
              <a:latin typeface="+mn-lt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E0998FF-510D-2DC1-8E6D-71145CC44B35}"/>
              </a:ext>
            </a:extLst>
          </p:cNvPr>
          <p:cNvCxnSpPr>
            <a:cxnSpLocks/>
          </p:cNvCxnSpPr>
          <p:nvPr/>
        </p:nvCxnSpPr>
        <p:spPr>
          <a:xfrm flipV="1">
            <a:off x="7152118" y="497442"/>
            <a:ext cx="1056117" cy="2218535"/>
          </a:xfrm>
          <a:prstGeom prst="straightConnector1">
            <a:avLst/>
          </a:prstGeom>
          <a:ln w="63500">
            <a:solidFill>
              <a:schemeClr val="tx2">
                <a:lumMod val="90000"/>
                <a:lumOff val="10000"/>
                <a:alpha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D123FEDC-0E94-864D-2608-6FC33A36F0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473" y="3136837"/>
            <a:ext cx="7851728" cy="1243839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28801F9-61CD-8C2A-E801-605ADDDFE5C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9349" y="4355305"/>
            <a:ext cx="7248128" cy="1718116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607939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23B201B8-24F4-4B45-84DE-D68A9557A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RDMS Core Features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3024586-7254-2795-BB8B-CA3B8E2556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69023" y="6362393"/>
            <a:ext cx="4781263" cy="485999"/>
          </a:xfrm>
        </p:spPr>
        <p:txBody>
          <a:bodyPr/>
          <a:lstStyle/>
          <a:p>
            <a:pPr indent="0">
              <a:buNone/>
            </a:pPr>
            <a:r>
              <a:rPr lang="de-DE" sz="1000" b="1" dirty="0"/>
              <a:t>RDMS</a:t>
            </a:r>
            <a:r>
              <a:rPr lang="de-DE" sz="1000" dirty="0"/>
              <a:t>: Research Data Management System</a:t>
            </a:r>
          </a:p>
          <a:p>
            <a:pPr indent="0">
              <a:buNone/>
            </a:pP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7D48BA-DEA6-8288-123D-6C585513EDA1}"/>
              </a:ext>
            </a:extLst>
          </p:cNvPr>
          <p:cNvSpPr txBox="1"/>
          <p:nvPr/>
        </p:nvSpPr>
        <p:spPr>
          <a:xfrm>
            <a:off x="198944" y="961311"/>
            <a:ext cx="11993056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Support for multiple </a:t>
            </a:r>
            <a:r>
              <a:rPr lang="en-US" sz="2400" b="1" dirty="0"/>
              <a:t>Tenants</a:t>
            </a:r>
            <a:r>
              <a:rPr lang="en-US" sz="2400" dirty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Flexible </a:t>
            </a:r>
            <a:r>
              <a:rPr lang="en-US" sz="2400" b="1" dirty="0"/>
              <a:t>Project Tree</a:t>
            </a:r>
            <a:r>
              <a:rPr lang="en-US" sz="2400" dirty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User-defined Object Type </a:t>
            </a:r>
            <a:r>
              <a:rPr lang="en-US" sz="2400" dirty="0"/>
              <a:t>support: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/>
              <a:t>Properties Templates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/>
              <a:t>Table Templates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Document </a:t>
            </a:r>
            <a:r>
              <a:rPr lang="en-US" sz="2400" b="1" dirty="0"/>
              <a:t>Validation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Data </a:t>
            </a:r>
            <a:r>
              <a:rPr lang="en-US" sz="2400" b="1" dirty="0"/>
              <a:t>Extraction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Data </a:t>
            </a:r>
            <a:r>
              <a:rPr lang="en-US" sz="2400" b="1" dirty="0"/>
              <a:t>Visualization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Batch Import </a:t>
            </a:r>
            <a:r>
              <a:rPr lang="en-US" sz="2400" dirty="0"/>
              <a:t>of Documents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UI Customization</a:t>
            </a:r>
            <a:r>
              <a:rPr lang="en-US" sz="2400" dirty="0"/>
              <a:t> (with HTML/JS/CSS injection)</a:t>
            </a:r>
          </a:p>
        </p:txBody>
      </p:sp>
      <p:sp>
        <p:nvSpPr>
          <p:cNvPr id="3" name="Text Box 10">
            <a:extLst>
              <a:ext uri="{FF2B5EF4-FFF2-40B4-BE49-F238E27FC236}">
                <a16:creationId xmlns:a16="http://schemas.microsoft.com/office/drawing/2014/main" id="{827EE6BA-A6F3-6C4B-9955-A80E01F858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4732" y="1591348"/>
            <a:ext cx="2160588" cy="652463"/>
          </a:xfrm>
          <a:prstGeom prst="rect">
            <a:avLst/>
          </a:prstGeom>
          <a:solidFill>
            <a:srgbClr val="0070C0">
              <a:alpha val="30196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ru-RU" b="1" dirty="0">
                <a:solidFill>
                  <a:schemeClr val="tx1"/>
                </a:solidFill>
                <a:latin typeface="Arial" panose="020B0604020202020204" pitchFamily="34" charset="0"/>
              </a:rPr>
              <a:t>System</a:t>
            </a:r>
            <a:endParaRPr lang="ru-RU" altLang="ru-RU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</a:pPr>
            <a:r>
              <a:rPr lang="ru-RU" altLang="ru-RU" sz="1200" dirty="0">
                <a:solidFill>
                  <a:schemeClr val="tx1"/>
                </a:solidFill>
                <a:latin typeface="Arial" panose="020B0604020202020204" pitchFamily="34" charset="0"/>
              </a:rPr>
              <a:t>(</a:t>
            </a:r>
            <a:r>
              <a:rPr lang="en-US" altLang="ru-RU" sz="1200" dirty="0">
                <a:solidFill>
                  <a:schemeClr val="tx1"/>
                </a:solidFill>
                <a:latin typeface="Arial" panose="020B0604020202020204" pitchFamily="34" charset="0"/>
              </a:rPr>
              <a:t>qualitative composition</a:t>
            </a:r>
            <a:r>
              <a:rPr lang="ru-RU" altLang="ru-RU" sz="1200" dirty="0">
                <a:solidFill>
                  <a:schemeClr val="tx1"/>
                </a:solidFill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4" name="Line 11">
            <a:extLst>
              <a:ext uri="{FF2B5EF4-FFF2-40B4-BE49-F238E27FC236}">
                <a16:creationId xmlns:a16="http://schemas.microsoft.com/office/drawing/2014/main" id="{B85B2FA7-4BD3-2CD2-C4B8-85A215D15E7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661057" y="2239048"/>
            <a:ext cx="3175" cy="542925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Text Box 12">
            <a:extLst>
              <a:ext uri="{FF2B5EF4-FFF2-40B4-BE49-F238E27FC236}">
                <a16:creationId xmlns:a16="http://schemas.microsoft.com/office/drawing/2014/main" id="{83929E72-B930-A41F-6330-FFC6272404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3145" y="3924973"/>
            <a:ext cx="2160587" cy="531813"/>
          </a:xfrm>
          <a:prstGeom prst="rect">
            <a:avLst/>
          </a:prstGeom>
          <a:solidFill>
            <a:srgbClr val="0070C0">
              <a:alpha val="30196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ru-RU" sz="1800" b="1" dirty="0">
                <a:solidFill>
                  <a:schemeClr val="tx1"/>
                </a:solidFill>
                <a:latin typeface="Arial" panose="020B0604020202020204" pitchFamily="34" charset="0"/>
              </a:rPr>
              <a:t>Modification</a:t>
            </a:r>
            <a:endParaRPr lang="ru-RU" altLang="ru-RU" sz="1800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</a:pPr>
            <a:r>
              <a:rPr lang="ru-RU" altLang="ru-RU" sz="1000" dirty="0">
                <a:solidFill>
                  <a:schemeClr val="tx1"/>
                </a:solidFill>
                <a:latin typeface="Arial" panose="020B0604020202020204" pitchFamily="34" charset="0"/>
              </a:rPr>
              <a:t>(</a:t>
            </a:r>
            <a:r>
              <a:rPr lang="en-US" altLang="ru-RU" sz="1000" dirty="0">
                <a:solidFill>
                  <a:schemeClr val="tx1"/>
                </a:solidFill>
                <a:latin typeface="Arial" panose="020B0604020202020204" pitchFamily="34" charset="0"/>
              </a:rPr>
              <a:t>crystal structure type</a:t>
            </a:r>
            <a:r>
              <a:rPr lang="ru-RU" altLang="ru-RU" sz="1000" dirty="0">
                <a:solidFill>
                  <a:schemeClr val="tx1"/>
                </a:solidFill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8" name="Text Box 13">
            <a:extLst>
              <a:ext uri="{FF2B5EF4-FFF2-40B4-BE49-F238E27FC236}">
                <a16:creationId xmlns:a16="http://schemas.microsoft.com/office/drawing/2014/main" id="{CFB7780F-5559-9B27-6A42-EF5DCACA5D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3145" y="2777211"/>
            <a:ext cx="2160587" cy="554037"/>
          </a:xfrm>
          <a:prstGeom prst="rect">
            <a:avLst/>
          </a:prstGeom>
          <a:solidFill>
            <a:srgbClr val="0070C0">
              <a:alpha val="30196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ru-RU" sz="1800" b="1" dirty="0">
                <a:solidFill>
                  <a:schemeClr val="tx1"/>
                </a:solidFill>
                <a:latin typeface="Arial" panose="020B0604020202020204" pitchFamily="34" charset="0"/>
              </a:rPr>
              <a:t>Substance</a:t>
            </a:r>
            <a:endParaRPr lang="ru-RU" altLang="ru-RU" sz="1800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</a:pPr>
            <a:r>
              <a:rPr lang="ru-RU" altLang="ru-RU" sz="1200" dirty="0">
                <a:solidFill>
                  <a:schemeClr val="tx1"/>
                </a:solidFill>
                <a:latin typeface="Arial" panose="020B0604020202020204" pitchFamily="34" charset="0"/>
              </a:rPr>
              <a:t>(</a:t>
            </a:r>
            <a:r>
              <a:rPr lang="en-US" altLang="ru-RU" sz="1200">
                <a:solidFill>
                  <a:schemeClr val="tx1"/>
                </a:solidFill>
                <a:latin typeface="Arial" panose="020B0604020202020204" pitchFamily="34" charset="0"/>
              </a:rPr>
              <a:t>quantitative </a:t>
            </a:r>
            <a:r>
              <a:rPr lang="en-US" altLang="ru-RU" sz="1200" dirty="0">
                <a:solidFill>
                  <a:schemeClr val="tx1"/>
                </a:solidFill>
                <a:latin typeface="Arial" panose="020B0604020202020204" pitchFamily="34" charset="0"/>
              </a:rPr>
              <a:t>composition</a:t>
            </a:r>
            <a:r>
              <a:rPr lang="ru-RU" altLang="ru-RU" sz="1200" dirty="0">
                <a:solidFill>
                  <a:schemeClr val="tx1"/>
                </a:solidFill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9" name="Line 15">
            <a:extLst>
              <a:ext uri="{FF2B5EF4-FFF2-40B4-BE49-F238E27FC236}">
                <a16:creationId xmlns:a16="http://schemas.microsoft.com/office/drawing/2014/main" id="{CE8D76A1-A84A-F3A1-0151-F45AD8A1C6A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662645" y="4452023"/>
            <a:ext cx="1587" cy="523875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Text Box 16">
            <a:extLst>
              <a:ext uri="{FF2B5EF4-FFF2-40B4-BE49-F238E27FC236}">
                <a16:creationId xmlns:a16="http://schemas.microsoft.com/office/drawing/2014/main" id="{110A9F8B-1EDB-5D25-0ED2-4D49613F7F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54682" y="4896523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ru-RU" sz="1800" b="1" dirty="0">
                <a:solidFill>
                  <a:schemeClr val="tx2"/>
                </a:solidFill>
                <a:latin typeface="Arial" panose="020B0604020202020204" pitchFamily="34" charset="0"/>
              </a:rPr>
              <a:t>…</a:t>
            </a:r>
            <a:endParaRPr lang="ru-RU" altLang="ru-RU" sz="1800" b="1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1" name="Line 36">
            <a:extLst>
              <a:ext uri="{FF2B5EF4-FFF2-40B4-BE49-F238E27FC236}">
                <a16:creationId xmlns:a16="http://schemas.microsoft.com/office/drawing/2014/main" id="{000E116C-84AE-5FD8-A94C-8856F98E105F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68995" y="3340773"/>
            <a:ext cx="1587" cy="593725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Text Box 52">
            <a:extLst>
              <a:ext uri="{FF2B5EF4-FFF2-40B4-BE49-F238E27FC236}">
                <a16:creationId xmlns:a16="http://schemas.microsoft.com/office/drawing/2014/main" id="{235FE540-AEC4-1254-F207-D89198A0CE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4732" y="2239048"/>
            <a:ext cx="10080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sz="2000" dirty="0">
                <a:solidFill>
                  <a:schemeClr val="tx1"/>
                </a:solidFill>
                <a:latin typeface="Arial" panose="020B0604020202020204" pitchFamily="34" charset="0"/>
              </a:rPr>
              <a:t>Co-O</a:t>
            </a:r>
            <a:endParaRPr lang="ru-RU" altLang="ru-RU" sz="20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3" name="Rectangle 53">
            <a:extLst>
              <a:ext uri="{FF2B5EF4-FFF2-40B4-BE49-F238E27FC236}">
                <a16:creationId xmlns:a16="http://schemas.microsoft.com/office/drawing/2014/main" id="{E4B13017-9FF7-4E47-C867-D5FA187C3A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11707" y="3389986"/>
            <a:ext cx="1039062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ru-RU" sz="2000" dirty="0">
                <a:solidFill>
                  <a:schemeClr val="tx1"/>
                </a:solidFill>
                <a:latin typeface="Arial" panose="020B0604020202020204" pitchFamily="34" charset="0"/>
              </a:rPr>
              <a:t>Co</a:t>
            </a:r>
            <a:r>
              <a:rPr lang="en-US" altLang="ru-RU" sz="2000" baseline="-25000" dirty="0">
                <a:solidFill>
                  <a:schemeClr val="tx1"/>
                </a:solidFill>
                <a:latin typeface="Arial" panose="020B0604020202020204" pitchFamily="34" charset="0"/>
              </a:rPr>
              <a:t>3</a:t>
            </a:r>
            <a:r>
              <a:rPr lang="en-US" altLang="ru-RU" sz="2000" dirty="0">
                <a:solidFill>
                  <a:schemeClr val="tx1"/>
                </a:solidFill>
                <a:latin typeface="Arial" panose="020B0604020202020204" pitchFamily="34" charset="0"/>
              </a:rPr>
              <a:t>O</a:t>
            </a:r>
            <a:r>
              <a:rPr lang="en-US" altLang="ru-RU" sz="2000" baseline="-25000" dirty="0">
                <a:solidFill>
                  <a:schemeClr val="tx1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14" name="Rectangle 54">
            <a:extLst>
              <a:ext uri="{FF2B5EF4-FFF2-40B4-BE49-F238E27FC236}">
                <a16:creationId xmlns:a16="http://schemas.microsoft.com/office/drawing/2014/main" id="{CD8674B8-A8C7-E8B8-DA84-64A993B8A5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11707" y="4471073"/>
            <a:ext cx="1181100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l-GR" altLang="ru-RU" sz="2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alt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-Co</a:t>
            </a:r>
            <a:r>
              <a:rPr lang="en-US" altLang="ru-RU" sz="2000" baseline="-25000" dirty="0">
                <a:solidFill>
                  <a:schemeClr val="tx1"/>
                </a:solidFill>
                <a:latin typeface="Arial" panose="020B0604020202020204" pitchFamily="34" charset="0"/>
              </a:rPr>
              <a:t>3</a:t>
            </a:r>
            <a:r>
              <a:rPr lang="en-US" altLang="ru-RU" sz="2000" dirty="0">
                <a:solidFill>
                  <a:schemeClr val="tx1"/>
                </a:solidFill>
                <a:latin typeface="Arial" panose="020B0604020202020204" pitchFamily="34" charset="0"/>
              </a:rPr>
              <a:t>O</a:t>
            </a:r>
            <a:r>
              <a:rPr lang="en-US" altLang="ru-RU" sz="2000" baseline="-25000" dirty="0">
                <a:solidFill>
                  <a:schemeClr val="tx1"/>
                </a:solidFill>
                <a:latin typeface="Arial" panose="020B0604020202020204" pitchFamily="34" charset="0"/>
              </a:rPr>
              <a:t>4</a:t>
            </a:r>
          </a:p>
        </p:txBody>
      </p:sp>
      <p:pic>
        <p:nvPicPr>
          <p:cNvPr id="1026" name="Picture 2" descr="Nobel Prize in Chemistry 2022: Chemistry That 'Clicks' Into Place - Lindau  Nobel Laureate Meetings">
            <a:extLst>
              <a:ext uri="{FF2B5EF4-FFF2-40B4-BE49-F238E27FC236}">
                <a16:creationId xmlns:a16="http://schemas.microsoft.com/office/drawing/2014/main" id="{6E435DEF-BF13-6FC5-545B-5135E75780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283" y="2692958"/>
            <a:ext cx="3245618" cy="1708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D426AA4-F16F-1BCB-CB33-8DE6E244C12A}"/>
              </a:ext>
            </a:extLst>
          </p:cNvPr>
          <p:cNvSpPr txBox="1"/>
          <p:nvPr/>
        </p:nvSpPr>
        <p:spPr>
          <a:xfrm>
            <a:off x="9144001" y="1116596"/>
            <a:ext cx="29240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Materials science orientation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6678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1DD601E-199E-FFC6-1172-27B0235E1E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71" y="1271612"/>
            <a:ext cx="5750666" cy="2995261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CE8E86B-FCB8-F38D-09AB-2079A11639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5046" y="3880985"/>
            <a:ext cx="6765889" cy="2151175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RDMS </a:t>
            </a:r>
            <a:r>
              <a:rPr lang="en-US" sz="3733" dirty="0"/>
              <a:t>Extended Properties: Export and Import</a:t>
            </a:r>
            <a:br>
              <a:rPr lang="en-US" sz="3733" dirty="0"/>
            </a:br>
            <a:endParaRPr lang="de-DE" sz="1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431B46-2E98-2E1E-C8BF-E6EEDE5226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indent="0">
              <a:buNone/>
            </a:pPr>
            <a:r>
              <a:rPr lang="en-US" altLang="ru-RU" sz="1000" dirty="0">
                <a:solidFill>
                  <a:prstClr val="black"/>
                </a:solidFill>
                <a:latin typeface="Arial" panose="020B0604020202020204" pitchFamily="34" charset="0"/>
                <a:hlinkClick r:id="rId5"/>
              </a:rPr>
              <a:t>https://demo.mdi.ruhr-uni-bochum.de/object/ag2s-4870</a:t>
            </a:r>
            <a:endParaRPr lang="en-US" altLang="ru-RU" sz="10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indent="0">
              <a:buNone/>
            </a:pPr>
            <a:endParaRPr lang="en-U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2355FA9-6262-DACD-C01E-4076CC8B9987}"/>
              </a:ext>
            </a:extLst>
          </p:cNvPr>
          <p:cNvSpPr txBox="1"/>
          <p:nvPr/>
        </p:nvSpPr>
        <p:spPr>
          <a:xfrm>
            <a:off x="0" y="4275980"/>
            <a:ext cx="8873067" cy="2974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/>
            <a:r>
              <a:rPr lang="en-US" altLang="ru-RU" sz="1333" dirty="0">
                <a:solidFill>
                  <a:prstClr val="black"/>
                </a:solidFill>
                <a:latin typeface="Arial" panose="020B0604020202020204" pitchFamily="34" charset="0"/>
                <a:hlinkClick r:id="rId5"/>
              </a:rPr>
              <a:t>https://demo.mdi.ruhr-uni-bochum.de/object/ag2s-4870</a:t>
            </a:r>
            <a:endParaRPr lang="en-US" altLang="ru-RU" sz="1333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 Box 52">
            <a:extLst>
              <a:ext uri="{FF2B5EF4-FFF2-40B4-BE49-F238E27FC236}">
                <a16:creationId xmlns:a16="http://schemas.microsoft.com/office/drawing/2014/main" id="{3F737F99-9CF8-F251-FA0A-D027302F1F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70" y="879061"/>
            <a:ext cx="5949221" cy="420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defTabSz="914377">
              <a:spcBef>
                <a:spcPts val="0"/>
              </a:spcBef>
            </a:pPr>
            <a:r>
              <a:rPr lang="en-US" altLang="ru-RU" sz="2133" b="1" dirty="0">
                <a:solidFill>
                  <a:prstClr val="black"/>
                </a:solidFill>
                <a:latin typeface="+mn-lt"/>
              </a:rPr>
              <a:t>Task: </a:t>
            </a:r>
            <a:r>
              <a:rPr lang="en-US" altLang="ru-RU" sz="2133" dirty="0">
                <a:solidFill>
                  <a:prstClr val="black"/>
                </a:solidFill>
                <a:latin typeface="+mn-lt"/>
              </a:rPr>
              <a:t>make properties modification easy</a:t>
            </a:r>
          </a:p>
        </p:txBody>
      </p:sp>
      <p:sp>
        <p:nvSpPr>
          <p:cNvPr id="11" name="Arrow: Curved Down 10">
            <a:extLst>
              <a:ext uri="{FF2B5EF4-FFF2-40B4-BE49-F238E27FC236}">
                <a16:creationId xmlns:a16="http://schemas.microsoft.com/office/drawing/2014/main" id="{C2B92A3A-5160-A1A0-ACB1-53AFBEEBAE35}"/>
              </a:ext>
            </a:extLst>
          </p:cNvPr>
          <p:cNvSpPr/>
          <p:nvPr/>
        </p:nvSpPr>
        <p:spPr>
          <a:xfrm rot="12927582" flipH="1">
            <a:off x="1533430" y="3535886"/>
            <a:ext cx="6971677" cy="1176985"/>
          </a:xfrm>
          <a:prstGeom prst="curvedDownArrow">
            <a:avLst/>
          </a:prstGeom>
          <a:solidFill>
            <a:srgbClr val="0070C0">
              <a:alpha val="50000"/>
            </a:srgbClr>
          </a:solidFill>
          <a:ln>
            <a:noFill/>
          </a:ln>
          <a:effectLst>
            <a:outerShdw blurRad="50800" dist="762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81EDB63-7412-4F04-BC69-879D57A53B89}"/>
              </a:ext>
            </a:extLst>
          </p:cNvPr>
          <p:cNvSpPr txBox="1"/>
          <p:nvPr/>
        </p:nvSpPr>
        <p:spPr>
          <a:xfrm>
            <a:off x="3804533" y="4539401"/>
            <a:ext cx="15143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/>
            <a:r>
              <a:rPr lang="en-US" sz="3200" b="1" dirty="0">
                <a:solidFill>
                  <a:srgbClr val="0070C0"/>
                </a:solidFill>
              </a:rPr>
              <a:t>Export</a:t>
            </a:r>
          </a:p>
        </p:txBody>
      </p:sp>
      <p:sp>
        <p:nvSpPr>
          <p:cNvPr id="16" name="Arrow: Curved Down 15">
            <a:extLst>
              <a:ext uri="{FF2B5EF4-FFF2-40B4-BE49-F238E27FC236}">
                <a16:creationId xmlns:a16="http://schemas.microsoft.com/office/drawing/2014/main" id="{7ADD71A0-6E81-D1B0-EAFB-0DD95A14FF4A}"/>
              </a:ext>
            </a:extLst>
          </p:cNvPr>
          <p:cNvSpPr/>
          <p:nvPr/>
        </p:nvSpPr>
        <p:spPr>
          <a:xfrm rot="12927582" flipV="1">
            <a:off x="4317437" y="2530731"/>
            <a:ext cx="7035812" cy="1212827"/>
          </a:xfrm>
          <a:prstGeom prst="curvedDownArrow">
            <a:avLst/>
          </a:prstGeom>
          <a:solidFill>
            <a:srgbClr val="0070C0">
              <a:alpha val="50000"/>
            </a:srgbClr>
          </a:solidFill>
          <a:ln>
            <a:noFill/>
          </a:ln>
          <a:effectLst>
            <a:outerShdw blurRad="50800" dist="762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75EF1FB-DBD4-37B6-572C-727121C6B386}"/>
              </a:ext>
            </a:extLst>
          </p:cNvPr>
          <p:cNvSpPr txBox="1"/>
          <p:nvPr/>
        </p:nvSpPr>
        <p:spPr>
          <a:xfrm>
            <a:off x="7632170" y="2626439"/>
            <a:ext cx="3034625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/>
            <a:r>
              <a:rPr lang="en-US" sz="3200" b="1" dirty="0">
                <a:solidFill>
                  <a:srgbClr val="0070C0"/>
                </a:solidFill>
              </a:rPr>
              <a:t>Import</a:t>
            </a:r>
            <a:br>
              <a:rPr lang="en-US" sz="2000" dirty="0">
                <a:solidFill>
                  <a:srgbClr val="0070C0"/>
                </a:solidFill>
              </a:rPr>
            </a:br>
            <a:r>
              <a:rPr lang="en-US" sz="2000" dirty="0">
                <a:solidFill>
                  <a:prstClr val="white">
                    <a:lumMod val="65000"/>
                  </a:prstClr>
                </a:solidFill>
              </a:rPr>
              <a:t>(requires permissions)</a:t>
            </a:r>
          </a:p>
        </p:txBody>
      </p:sp>
      <p:sp>
        <p:nvSpPr>
          <p:cNvPr id="18" name="Text Box 52">
            <a:extLst>
              <a:ext uri="{FF2B5EF4-FFF2-40B4-BE49-F238E27FC236}">
                <a16:creationId xmlns:a16="http://schemas.microsoft.com/office/drawing/2014/main" id="{725C1494-9081-4699-53AF-39194A908E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3943" y="892142"/>
            <a:ext cx="4377288" cy="1733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defTabSz="914377">
              <a:spcBef>
                <a:spcPts val="0"/>
              </a:spcBef>
            </a:pPr>
            <a:r>
              <a:rPr lang="en-US" altLang="ru-RU" sz="2133" b="1" dirty="0">
                <a:solidFill>
                  <a:prstClr val="black"/>
                </a:solidFill>
                <a:latin typeface="+mn-lt"/>
              </a:rPr>
              <a:t>Steps: </a:t>
            </a:r>
          </a:p>
          <a:p>
            <a:pPr marL="457189" indent="-457189" defTabSz="914377">
              <a:spcBef>
                <a:spcPts val="0"/>
              </a:spcBef>
              <a:buFontTx/>
              <a:buAutoNum type="arabicParenR"/>
            </a:pPr>
            <a:r>
              <a:rPr lang="en-US" altLang="ru-RU" sz="2133" b="1" dirty="0">
                <a:solidFill>
                  <a:prstClr val="black"/>
                </a:solidFill>
                <a:latin typeface="+mn-lt"/>
              </a:rPr>
              <a:t>Download</a:t>
            </a:r>
            <a:r>
              <a:rPr lang="en-US" altLang="ru-RU" sz="2133" dirty="0">
                <a:solidFill>
                  <a:prstClr val="black"/>
                </a:solidFill>
                <a:latin typeface="+mn-lt"/>
              </a:rPr>
              <a:t> data</a:t>
            </a:r>
          </a:p>
          <a:p>
            <a:pPr marL="457189" indent="-457189" defTabSz="914377">
              <a:spcBef>
                <a:spcPts val="0"/>
              </a:spcBef>
              <a:buFontTx/>
              <a:buAutoNum type="arabicParenR"/>
            </a:pPr>
            <a:r>
              <a:rPr lang="en-US" altLang="ru-RU" sz="2133" dirty="0">
                <a:solidFill>
                  <a:prstClr val="black"/>
                </a:solidFill>
                <a:latin typeface="+mn-lt"/>
              </a:rPr>
              <a:t>Open in Excel and </a:t>
            </a:r>
            <a:r>
              <a:rPr lang="en-US" altLang="ru-RU" sz="2133" b="1" dirty="0">
                <a:solidFill>
                  <a:prstClr val="black"/>
                </a:solidFill>
                <a:latin typeface="+mn-lt"/>
              </a:rPr>
              <a:t>edit</a:t>
            </a:r>
          </a:p>
          <a:p>
            <a:pPr marL="457189" indent="-457189" defTabSz="914377">
              <a:spcBef>
                <a:spcPts val="0"/>
              </a:spcBef>
              <a:buFontTx/>
              <a:buAutoNum type="arabicParenR"/>
            </a:pPr>
            <a:r>
              <a:rPr lang="en-US" altLang="ru-RU" sz="2133" b="1" dirty="0">
                <a:solidFill>
                  <a:prstClr val="black"/>
                </a:solidFill>
                <a:latin typeface="+mn-lt"/>
              </a:rPr>
              <a:t>Upload</a:t>
            </a:r>
            <a:r>
              <a:rPr lang="en-US" altLang="ru-RU" sz="2133" dirty="0">
                <a:solidFill>
                  <a:prstClr val="black"/>
                </a:solidFill>
                <a:latin typeface="+mn-lt"/>
              </a:rPr>
              <a:t> changed data back to the RDMS</a:t>
            </a:r>
          </a:p>
        </p:txBody>
      </p:sp>
    </p:spTree>
    <p:extLst>
      <p:ext uri="{BB962C8B-B14F-4D97-AF65-F5344CB8AC3E}">
        <p14:creationId xmlns:p14="http://schemas.microsoft.com/office/powerpoint/2010/main" val="29957184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RDMS: </a:t>
            </a:r>
            <a:r>
              <a:rPr lang="en-US" dirty="0"/>
              <a:t>Data Types (hierarchies and lists)</a:t>
            </a:r>
            <a:endParaRPr lang="de-DE" sz="16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33419BB-F77A-3100-620F-8973CDD2E4A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Box 10">
            <a:extLst>
              <a:ext uri="{FF2B5EF4-FFF2-40B4-BE49-F238E27FC236}">
                <a16:creationId xmlns:a16="http://schemas.microsoft.com/office/drawing/2014/main" id="{A0407B93-C816-C34C-6475-CAB6778085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3446" y="1647536"/>
            <a:ext cx="2160588" cy="646331"/>
          </a:xfrm>
          <a:prstGeom prst="rect">
            <a:avLst/>
          </a:prstGeom>
          <a:solidFill>
            <a:srgbClr val="0070C0">
              <a:alpha val="30196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algn="ctr" defTabSz="914377">
              <a:spcBef>
                <a:spcPct val="0"/>
              </a:spcBef>
            </a:pPr>
            <a:r>
              <a:rPr lang="en-US" altLang="ru-RU" b="1" dirty="0">
                <a:solidFill>
                  <a:prstClr val="black"/>
                </a:solidFill>
                <a:latin typeface="Arial" panose="020B0604020202020204" pitchFamily="34" charset="0"/>
              </a:rPr>
              <a:t>Hierarchical</a:t>
            </a:r>
            <a:endParaRPr lang="ru-RU" altLang="ru-RU" b="1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 defTabSz="914377">
              <a:spcBef>
                <a:spcPct val="0"/>
              </a:spcBef>
            </a:pPr>
            <a:r>
              <a:rPr lang="ru-RU" altLang="ru-RU" sz="1200" dirty="0">
                <a:solidFill>
                  <a:prstClr val="black"/>
                </a:solidFill>
                <a:latin typeface="Arial" panose="020B0604020202020204" pitchFamily="34" charset="0"/>
              </a:rPr>
              <a:t>(</a:t>
            </a:r>
            <a:r>
              <a:rPr lang="en-US" altLang="ru-RU" sz="1200" dirty="0">
                <a:solidFill>
                  <a:prstClr val="black"/>
                </a:solidFill>
                <a:latin typeface="Arial" panose="020B0604020202020204" pitchFamily="34" charset="0"/>
              </a:rPr>
              <a:t>tree types</a:t>
            </a:r>
            <a:r>
              <a:rPr lang="ru-RU" altLang="ru-RU" sz="1200" dirty="0">
                <a:solidFill>
                  <a:prstClr val="black"/>
                </a:solidFill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4" name="Line 11">
            <a:extLst>
              <a:ext uri="{FF2B5EF4-FFF2-40B4-BE49-F238E27FC236}">
                <a16:creationId xmlns:a16="http://schemas.microsoft.com/office/drawing/2014/main" id="{58BC3B1C-62E7-B2CF-BBF9-FC3FA0A4891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64033" y="1096438"/>
            <a:ext cx="1509299" cy="551097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377"/>
            <a:endParaRPr lang="ru-RU" sz="1351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9" name="Line 36">
            <a:extLst>
              <a:ext uri="{FF2B5EF4-FFF2-40B4-BE49-F238E27FC236}">
                <a16:creationId xmlns:a16="http://schemas.microsoft.com/office/drawing/2014/main" id="{D2FA48E8-CB94-6C77-D9B9-2BB4B7A571E8}"/>
              </a:ext>
            </a:extLst>
          </p:cNvPr>
          <p:cNvSpPr>
            <a:spLocks noChangeShapeType="1"/>
          </p:cNvSpPr>
          <p:nvPr/>
        </p:nvSpPr>
        <p:spPr bwMode="auto">
          <a:xfrm>
            <a:off x="6960095" y="1096438"/>
            <a:ext cx="1679839" cy="551097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377"/>
            <a:endParaRPr lang="ru-RU" sz="1351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10" name="Text Box 52">
            <a:extLst>
              <a:ext uri="{FF2B5EF4-FFF2-40B4-BE49-F238E27FC236}">
                <a16:creationId xmlns:a16="http://schemas.microsoft.com/office/drawing/2014/main" id="{34071D77-04FB-D77F-1E6E-8F5CA6362F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6267" y="2589815"/>
            <a:ext cx="3600051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defTabSz="914377">
              <a:spcBef>
                <a:spcPct val="50000"/>
              </a:spcBef>
            </a:pPr>
            <a:r>
              <a:rPr lang="en-US" altLang="ru-RU" b="1" dirty="0">
                <a:solidFill>
                  <a:prstClr val="black"/>
                </a:solidFill>
                <a:latin typeface="+mn-lt"/>
              </a:rPr>
              <a:t>Objects</a:t>
            </a:r>
            <a:r>
              <a:rPr lang="en-US" altLang="ru-RU" dirty="0">
                <a:solidFill>
                  <a:prstClr val="black"/>
                </a:solidFill>
                <a:latin typeface="+mn-lt"/>
              </a:rPr>
              <a:t> (</a:t>
            </a:r>
            <a:r>
              <a:rPr lang="en-US" altLang="ru-RU" dirty="0" err="1">
                <a:solidFill>
                  <a:prstClr val="black"/>
                </a:solidFill>
                <a:latin typeface="+mn-lt"/>
              </a:rPr>
              <a:t>ObjectInfo</a:t>
            </a:r>
            <a:r>
              <a:rPr lang="en-US" altLang="ru-RU" dirty="0">
                <a:solidFill>
                  <a:prstClr val="black"/>
                </a:solidFill>
                <a:latin typeface="+mn-lt"/>
              </a:rPr>
              <a:t> table) and all derived (non-hierarchical) types: </a:t>
            </a:r>
          </a:p>
          <a:p>
            <a:pPr marL="380990" indent="-380990" defTabSz="914377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ru-RU" dirty="0">
                <a:solidFill>
                  <a:prstClr val="black"/>
                </a:solidFill>
                <a:latin typeface="+mn-lt"/>
              </a:rPr>
              <a:t>Reference</a:t>
            </a:r>
          </a:p>
          <a:p>
            <a:pPr marL="380990" indent="-380990" defTabSz="914377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ru-RU" dirty="0">
                <a:solidFill>
                  <a:prstClr val="black"/>
                </a:solidFill>
                <a:latin typeface="+mn-lt"/>
              </a:rPr>
              <a:t>Sample</a:t>
            </a:r>
          </a:p>
          <a:p>
            <a:pPr marL="380990" indent="-380990" defTabSz="914377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ru-RU" dirty="0">
                <a:solidFill>
                  <a:prstClr val="black"/>
                </a:solidFill>
                <a:latin typeface="+mn-lt"/>
              </a:rPr>
              <a:t>Composition</a:t>
            </a:r>
          </a:p>
          <a:p>
            <a:pPr marL="380990" indent="-380990" defTabSz="914377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ru-RU" dirty="0">
                <a:solidFill>
                  <a:prstClr val="black"/>
                </a:solidFill>
                <a:latin typeface="+mn-lt"/>
              </a:rPr>
              <a:t>++ (extendable)</a:t>
            </a:r>
            <a:endParaRPr lang="ru-RU" altLang="ru-RU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3" name="Titel 4">
            <a:extLst>
              <a:ext uri="{FF2B5EF4-FFF2-40B4-BE49-F238E27FC236}">
                <a16:creationId xmlns:a16="http://schemas.microsoft.com/office/drawing/2014/main" id="{1D1FD4FF-9120-4BBC-8F8F-397D56904C15}"/>
              </a:ext>
            </a:extLst>
          </p:cNvPr>
          <p:cNvSpPr txBox="1">
            <a:spLocks/>
          </p:cNvSpPr>
          <p:nvPr/>
        </p:nvSpPr>
        <p:spPr>
          <a:xfrm>
            <a:off x="4751851" y="644691"/>
            <a:ext cx="2365707" cy="792000"/>
          </a:xfrm>
          <a:prstGeom prst="rect">
            <a:avLst/>
          </a:prstGeom>
        </p:spPr>
        <p:txBody>
          <a:bodyPr vert="horz" lIns="91440" tIns="36000" rIns="91440" bIns="3600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3600" b="1" kern="1200" baseline="0" smtClean="0">
                <a:solidFill>
                  <a:srgbClr val="004C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pPr defTabSz="1219170"/>
            <a:r>
              <a:rPr lang="en-US" b="0" dirty="0">
                <a:latin typeface="+mn-lt"/>
              </a:rPr>
              <a:t>Data Types</a:t>
            </a:r>
            <a:endParaRPr lang="en-GB" b="0" dirty="0">
              <a:latin typeface="+mn-lt"/>
            </a:endParaRPr>
          </a:p>
        </p:txBody>
      </p:sp>
      <p:sp>
        <p:nvSpPr>
          <p:cNvPr id="14" name="Text Box 10">
            <a:extLst>
              <a:ext uri="{FF2B5EF4-FFF2-40B4-BE49-F238E27FC236}">
                <a16:creationId xmlns:a16="http://schemas.microsoft.com/office/drawing/2014/main" id="{5117C12F-4253-6CBC-619B-AA15E9F022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9935" y="1643141"/>
            <a:ext cx="2160588" cy="646331"/>
          </a:xfrm>
          <a:prstGeom prst="rect">
            <a:avLst/>
          </a:prstGeom>
          <a:solidFill>
            <a:srgbClr val="0070C0">
              <a:alpha val="30196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algn="ctr" defTabSz="914377">
              <a:spcBef>
                <a:spcPct val="0"/>
              </a:spcBef>
            </a:pPr>
            <a:r>
              <a:rPr lang="en-US" altLang="ru-RU" b="1" dirty="0">
                <a:solidFill>
                  <a:prstClr val="black"/>
                </a:solidFill>
                <a:latin typeface="Arial" panose="020B0604020202020204" pitchFamily="34" charset="0"/>
              </a:rPr>
              <a:t>List</a:t>
            </a:r>
            <a:endParaRPr lang="ru-RU" altLang="ru-RU" b="1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 defTabSz="914377">
              <a:spcBef>
                <a:spcPct val="0"/>
              </a:spcBef>
            </a:pPr>
            <a:r>
              <a:rPr lang="ru-RU" altLang="ru-RU" sz="1200" dirty="0">
                <a:solidFill>
                  <a:prstClr val="black"/>
                </a:solidFill>
                <a:latin typeface="Arial" panose="020B0604020202020204" pitchFamily="34" charset="0"/>
              </a:rPr>
              <a:t>(</a:t>
            </a:r>
            <a:r>
              <a:rPr lang="en-US" altLang="ru-RU" sz="1200" dirty="0">
                <a:solidFill>
                  <a:prstClr val="black"/>
                </a:solidFill>
                <a:latin typeface="Arial" panose="020B0604020202020204" pitchFamily="34" charset="0"/>
              </a:rPr>
              <a:t>list types</a:t>
            </a:r>
            <a:r>
              <a:rPr lang="ru-RU" altLang="ru-RU" sz="1200" dirty="0">
                <a:solidFill>
                  <a:prstClr val="black"/>
                </a:solidFill>
                <a:latin typeface="Arial" panose="020B0604020202020204" pitchFamily="34" charset="0"/>
              </a:rPr>
              <a:t>)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3E9DDF7-D247-FFA3-7D28-C453E8A0F9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4225" y="2391707"/>
            <a:ext cx="4617400" cy="2443413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16" name="Text Box 52">
            <a:extLst>
              <a:ext uri="{FF2B5EF4-FFF2-40B4-BE49-F238E27FC236}">
                <a16:creationId xmlns:a16="http://schemas.microsoft.com/office/drawing/2014/main" id="{F582009A-FCEB-364F-ABEF-6F504B4772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5942" y="1992494"/>
            <a:ext cx="57606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defTabSz="914377">
              <a:spcBef>
                <a:spcPct val="50000"/>
              </a:spcBef>
            </a:pPr>
            <a:r>
              <a:rPr lang="en-US" altLang="ru-RU" sz="1800" dirty="0">
                <a:solidFill>
                  <a:prstClr val="black"/>
                </a:solidFill>
                <a:latin typeface="+mn-lt"/>
              </a:rPr>
              <a:t>All types are extendable (stored in </a:t>
            </a:r>
            <a:r>
              <a:rPr lang="en-US" altLang="ru-RU" sz="1800" dirty="0" err="1">
                <a:solidFill>
                  <a:prstClr val="black"/>
                </a:solidFill>
                <a:latin typeface="+mn-lt"/>
              </a:rPr>
              <a:t>TypeInfo</a:t>
            </a:r>
            <a:r>
              <a:rPr lang="en-US" altLang="ru-RU" sz="1800" dirty="0">
                <a:solidFill>
                  <a:prstClr val="black"/>
                </a:solidFill>
                <a:latin typeface="+mn-lt"/>
              </a:rPr>
              <a:t>)</a:t>
            </a:r>
            <a:endParaRPr lang="ru-RU" altLang="ru-RU" sz="1800" dirty="0">
              <a:solidFill>
                <a:prstClr val="black"/>
              </a:solidFill>
              <a:latin typeface="+mn-lt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A4AA1ED-1C1E-172D-7501-FCF6D834D092}"/>
              </a:ext>
            </a:extLst>
          </p:cNvPr>
          <p:cNvCxnSpPr>
            <a:cxnSpLocks/>
          </p:cNvCxnSpPr>
          <p:nvPr/>
        </p:nvCxnSpPr>
        <p:spPr>
          <a:xfrm flipH="1" flipV="1">
            <a:off x="3264033" y="2324643"/>
            <a:ext cx="1283904" cy="562936"/>
          </a:xfrm>
          <a:prstGeom prst="straightConnector1">
            <a:avLst/>
          </a:prstGeom>
          <a:ln w="63500">
            <a:solidFill>
              <a:srgbClr val="0070C0">
                <a:alpha val="5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62347F5-DB74-F42F-435B-EB2FCC03C69C}"/>
              </a:ext>
            </a:extLst>
          </p:cNvPr>
          <p:cNvCxnSpPr>
            <a:cxnSpLocks/>
          </p:cNvCxnSpPr>
          <p:nvPr/>
        </p:nvCxnSpPr>
        <p:spPr>
          <a:xfrm flipV="1">
            <a:off x="4812632" y="2320248"/>
            <a:ext cx="3827302" cy="1409541"/>
          </a:xfrm>
          <a:prstGeom prst="straightConnector1">
            <a:avLst/>
          </a:prstGeom>
          <a:ln w="63500">
            <a:solidFill>
              <a:srgbClr val="0070C0">
                <a:alpha val="5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Box 52">
            <a:extLst>
              <a:ext uri="{FF2B5EF4-FFF2-40B4-BE49-F238E27FC236}">
                <a16:creationId xmlns:a16="http://schemas.microsoft.com/office/drawing/2014/main" id="{7EAE1CFE-1E79-33B6-2A6D-4D566947AA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104" y="2589814"/>
            <a:ext cx="3918501" cy="249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defTabSz="914377">
              <a:spcBef>
                <a:spcPct val="50000"/>
              </a:spcBef>
            </a:pPr>
            <a:r>
              <a:rPr lang="en-US" altLang="ru-RU" b="1" dirty="0">
                <a:solidFill>
                  <a:prstClr val="black"/>
                </a:solidFill>
                <a:latin typeface="+mn-lt"/>
              </a:rPr>
              <a:t>Rubrics</a:t>
            </a:r>
            <a:r>
              <a:rPr lang="en-US" altLang="ru-RU" dirty="0">
                <a:solidFill>
                  <a:prstClr val="black"/>
                </a:solidFill>
                <a:latin typeface="+mn-lt"/>
              </a:rPr>
              <a:t> (</a:t>
            </a:r>
            <a:r>
              <a:rPr lang="en-US" altLang="ru-RU" dirty="0" err="1">
                <a:solidFill>
                  <a:prstClr val="black"/>
                </a:solidFill>
                <a:latin typeface="+mn-lt"/>
              </a:rPr>
              <a:t>RubricInfo</a:t>
            </a:r>
            <a:r>
              <a:rPr lang="en-US" altLang="ru-RU" dirty="0">
                <a:solidFill>
                  <a:prstClr val="black"/>
                </a:solidFill>
                <a:latin typeface="+mn-lt"/>
              </a:rPr>
              <a:t> table) types:</a:t>
            </a:r>
          </a:p>
          <a:p>
            <a:pPr marL="380990" indent="-380990" defTabSz="914377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ru-RU" dirty="0">
                <a:solidFill>
                  <a:prstClr val="black"/>
                </a:solidFill>
                <a:latin typeface="+mn-lt"/>
              </a:rPr>
              <a:t>Project</a:t>
            </a:r>
          </a:p>
          <a:p>
            <a:pPr marL="380990" indent="-380990" defTabSz="914377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ru-RU" dirty="0">
                <a:solidFill>
                  <a:prstClr val="black"/>
                </a:solidFill>
                <a:latin typeface="+mn-lt"/>
              </a:rPr>
              <a:t>Organization Structure</a:t>
            </a:r>
          </a:p>
          <a:p>
            <a:pPr marL="380990" indent="-380990" defTabSz="914377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ru-RU" dirty="0">
                <a:solidFill>
                  <a:prstClr val="black"/>
                </a:solidFill>
                <a:latin typeface="+mn-lt"/>
              </a:rPr>
              <a:t>++ (extendable)</a:t>
            </a:r>
            <a:endParaRPr lang="ru-RU" altLang="ru-RU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272F42D-6A33-A30C-7580-C0075CB68683}"/>
              </a:ext>
            </a:extLst>
          </p:cNvPr>
          <p:cNvSpPr txBox="1"/>
          <p:nvPr/>
        </p:nvSpPr>
        <p:spPr>
          <a:xfrm>
            <a:off x="1300711" y="1319241"/>
            <a:ext cx="2088660" cy="2974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>
              <a:spcBef>
                <a:spcPct val="50000"/>
              </a:spcBef>
            </a:pPr>
            <a:r>
              <a:rPr lang="en-US" altLang="ru-RU" sz="1333" dirty="0" err="1">
                <a:solidFill>
                  <a:prstClr val="black"/>
                </a:solidFill>
              </a:rPr>
              <a:t>IsHierarchical</a:t>
            </a:r>
            <a:r>
              <a:rPr lang="en-US" altLang="ru-RU" sz="1333" dirty="0">
                <a:solidFill>
                  <a:prstClr val="black"/>
                </a:solidFill>
              </a:rPr>
              <a:t> = True</a:t>
            </a:r>
            <a:endParaRPr lang="ru-RU" altLang="ru-RU" sz="1333" dirty="0">
              <a:solidFill>
                <a:prstClr val="black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7916C57-7C69-424E-7A37-35113590CDF4}"/>
              </a:ext>
            </a:extLst>
          </p:cNvPr>
          <p:cNvSpPr txBox="1"/>
          <p:nvPr/>
        </p:nvSpPr>
        <p:spPr>
          <a:xfrm>
            <a:off x="8771842" y="1320286"/>
            <a:ext cx="2088660" cy="2974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>
              <a:spcBef>
                <a:spcPct val="50000"/>
              </a:spcBef>
            </a:pPr>
            <a:r>
              <a:rPr lang="en-US" altLang="ru-RU" sz="1333" dirty="0" err="1">
                <a:solidFill>
                  <a:prstClr val="black"/>
                </a:solidFill>
              </a:rPr>
              <a:t>IsHierarchical</a:t>
            </a:r>
            <a:r>
              <a:rPr lang="en-US" altLang="ru-RU" sz="1333" dirty="0">
                <a:solidFill>
                  <a:prstClr val="black"/>
                </a:solidFill>
              </a:rPr>
              <a:t> = False</a:t>
            </a:r>
            <a:endParaRPr lang="ru-RU" altLang="ru-RU" sz="1333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2735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RDMS </a:t>
            </a:r>
            <a:r>
              <a:rPr lang="de-DE" dirty="0" err="1"/>
              <a:t>Extensibility</a:t>
            </a:r>
            <a:r>
              <a:rPr lang="de-DE" dirty="0"/>
              <a:t>: </a:t>
            </a:r>
            <a:r>
              <a:rPr lang="en-US" sz="3733" dirty="0"/>
              <a:t>User-defined Object Types</a:t>
            </a:r>
            <a:endParaRPr lang="de-DE" sz="16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14DFCB-E930-6ED4-9AD1-6EF706C4A1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Box 52">
            <a:extLst>
              <a:ext uri="{FF2B5EF4-FFF2-40B4-BE49-F238E27FC236}">
                <a16:creationId xmlns:a16="http://schemas.microsoft.com/office/drawing/2014/main" id="{3F737F99-9CF8-F251-FA0A-D027302F1F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021" y="838987"/>
            <a:ext cx="11952979" cy="420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defTabSz="914377">
              <a:spcBef>
                <a:spcPts val="0"/>
              </a:spcBef>
            </a:pPr>
            <a:r>
              <a:rPr lang="en-US" altLang="ru-RU" sz="2133" b="1" dirty="0">
                <a:solidFill>
                  <a:prstClr val="black"/>
                </a:solidFill>
                <a:latin typeface="+mn-lt"/>
              </a:rPr>
              <a:t>Task: </a:t>
            </a:r>
            <a:r>
              <a:rPr lang="en-US" altLang="ru-RU" sz="2133" dirty="0">
                <a:solidFill>
                  <a:prstClr val="black"/>
                </a:solidFill>
                <a:latin typeface="+mn-lt"/>
              </a:rPr>
              <a:t>introduce new object types</a:t>
            </a:r>
          </a:p>
        </p:txBody>
      </p:sp>
      <p:sp>
        <p:nvSpPr>
          <p:cNvPr id="3" name="Text Box 10">
            <a:extLst>
              <a:ext uri="{FF2B5EF4-FFF2-40B4-BE49-F238E27FC236}">
                <a16:creationId xmlns:a16="http://schemas.microsoft.com/office/drawing/2014/main" id="{CC83C83C-D0BE-C248-18D5-A8CC7F6B79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683" y="1899234"/>
            <a:ext cx="3312019" cy="605230"/>
          </a:xfrm>
          <a:prstGeom prst="rect">
            <a:avLst/>
          </a:prstGeom>
          <a:solidFill>
            <a:srgbClr val="0070C0">
              <a:alpha val="30196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algn="ctr" defTabSz="914377">
              <a:spcBef>
                <a:spcPct val="0"/>
              </a:spcBef>
            </a:pPr>
            <a:r>
              <a:rPr lang="en-US" altLang="ru-RU" sz="2133" dirty="0">
                <a:solidFill>
                  <a:prstClr val="black"/>
                </a:solidFill>
                <a:latin typeface="Arial" panose="020B0604020202020204" pitchFamily="34" charset="0"/>
              </a:rPr>
              <a:t>Based on </a:t>
            </a:r>
            <a:r>
              <a:rPr lang="en-US" altLang="ru-RU" sz="2133" u="sng" dirty="0">
                <a:solidFill>
                  <a:prstClr val="black"/>
                </a:solidFill>
                <a:latin typeface="Arial" panose="020B0604020202020204" pitchFamily="34" charset="0"/>
              </a:rPr>
              <a:t>existing</a:t>
            </a:r>
            <a:r>
              <a:rPr lang="en-US" altLang="ru-RU" sz="2133" dirty="0">
                <a:solidFill>
                  <a:prstClr val="black"/>
                </a:solidFill>
                <a:latin typeface="Arial" panose="020B0604020202020204" pitchFamily="34" charset="0"/>
              </a:rPr>
              <a:t> tables</a:t>
            </a:r>
            <a:endParaRPr lang="ru-RU" altLang="ru-RU" sz="2133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 defTabSz="914377">
              <a:spcBef>
                <a:spcPct val="0"/>
              </a:spcBef>
            </a:pPr>
            <a:r>
              <a:rPr lang="ru-RU" altLang="ru-RU" sz="1200" dirty="0">
                <a:solidFill>
                  <a:prstClr val="black"/>
                </a:solidFill>
                <a:latin typeface="Arial" panose="020B0604020202020204" pitchFamily="34" charset="0"/>
              </a:rPr>
              <a:t>(</a:t>
            </a:r>
            <a:r>
              <a:rPr lang="en-US" altLang="ru-RU" sz="1200" dirty="0">
                <a:solidFill>
                  <a:prstClr val="black"/>
                </a:solidFill>
                <a:latin typeface="Arial" panose="020B0604020202020204" pitchFamily="34" charset="0"/>
              </a:rPr>
              <a:t>hierarchical and non-hierarchical</a:t>
            </a:r>
            <a:r>
              <a:rPr lang="ru-RU" altLang="ru-RU" sz="1200" dirty="0">
                <a:solidFill>
                  <a:prstClr val="black"/>
                </a:solidFill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7" name="Line 11">
            <a:extLst>
              <a:ext uri="{FF2B5EF4-FFF2-40B4-BE49-F238E27FC236}">
                <a16:creationId xmlns:a16="http://schemas.microsoft.com/office/drawing/2014/main" id="{F4663E0D-FD49-CAA1-0DB4-4D65988154C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07700" y="1485130"/>
            <a:ext cx="1152129" cy="415148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377"/>
            <a:endParaRPr lang="ru-RU" sz="1351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9" name="Line 36">
            <a:extLst>
              <a:ext uri="{FF2B5EF4-FFF2-40B4-BE49-F238E27FC236}">
                <a16:creationId xmlns:a16="http://schemas.microsoft.com/office/drawing/2014/main" id="{0652D764-7F38-E914-3562-6F71DBDAE4E2}"/>
              </a:ext>
            </a:extLst>
          </p:cNvPr>
          <p:cNvSpPr>
            <a:spLocks noChangeShapeType="1"/>
          </p:cNvSpPr>
          <p:nvPr/>
        </p:nvSpPr>
        <p:spPr bwMode="auto">
          <a:xfrm>
            <a:off x="7487804" y="1484085"/>
            <a:ext cx="1152129" cy="415148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377"/>
            <a:endParaRPr lang="ru-RU" sz="1351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10" name="Titel 4">
            <a:extLst>
              <a:ext uri="{FF2B5EF4-FFF2-40B4-BE49-F238E27FC236}">
                <a16:creationId xmlns:a16="http://schemas.microsoft.com/office/drawing/2014/main" id="{588AC44C-EEC0-DADF-CB50-2330AEF9F990}"/>
              </a:ext>
            </a:extLst>
          </p:cNvPr>
          <p:cNvSpPr txBox="1">
            <a:spLocks/>
          </p:cNvSpPr>
          <p:nvPr/>
        </p:nvSpPr>
        <p:spPr>
          <a:xfrm>
            <a:off x="4559829" y="896389"/>
            <a:ext cx="3264363" cy="792000"/>
          </a:xfrm>
          <a:prstGeom prst="rect">
            <a:avLst/>
          </a:prstGeom>
        </p:spPr>
        <p:txBody>
          <a:bodyPr vert="horz" lIns="91440" tIns="36000" rIns="91440" bIns="3600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3600" b="1" kern="1200" baseline="0" smtClean="0">
                <a:solidFill>
                  <a:srgbClr val="004C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pPr defTabSz="1219170"/>
            <a:r>
              <a:rPr lang="en-US" dirty="0"/>
              <a:t>New Data Type</a:t>
            </a:r>
            <a:endParaRPr lang="en-GB" dirty="0"/>
          </a:p>
        </p:txBody>
      </p:sp>
      <p:sp>
        <p:nvSpPr>
          <p:cNvPr id="11" name="Text Box 10">
            <a:extLst>
              <a:ext uri="{FF2B5EF4-FFF2-40B4-BE49-F238E27FC236}">
                <a16:creationId xmlns:a16="http://schemas.microsoft.com/office/drawing/2014/main" id="{32AFC411-DB43-A2F3-4A33-168B284BDF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9935" y="1894839"/>
            <a:ext cx="3456383" cy="605230"/>
          </a:xfrm>
          <a:prstGeom prst="rect">
            <a:avLst/>
          </a:prstGeom>
          <a:solidFill>
            <a:srgbClr val="0070C0">
              <a:alpha val="30196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algn="ctr" defTabSz="914377">
              <a:spcBef>
                <a:spcPct val="0"/>
              </a:spcBef>
            </a:pPr>
            <a:r>
              <a:rPr lang="en-US" altLang="ru-RU" sz="2133" dirty="0">
                <a:solidFill>
                  <a:prstClr val="black"/>
                </a:solidFill>
                <a:latin typeface="Arial" panose="020B0604020202020204" pitchFamily="34" charset="0"/>
              </a:rPr>
              <a:t>New Data Structures</a:t>
            </a:r>
            <a:endParaRPr lang="ru-RU" altLang="ru-RU" sz="2133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 defTabSz="914377">
              <a:spcBef>
                <a:spcPct val="0"/>
              </a:spcBef>
            </a:pPr>
            <a:r>
              <a:rPr lang="ru-RU" altLang="ru-RU" sz="1200" dirty="0">
                <a:solidFill>
                  <a:prstClr val="black"/>
                </a:solidFill>
                <a:latin typeface="Arial" panose="020B0604020202020204" pitchFamily="34" charset="0"/>
              </a:rPr>
              <a:t>(</a:t>
            </a:r>
            <a:r>
              <a:rPr lang="en-US" altLang="ru-RU" sz="1200" dirty="0">
                <a:solidFill>
                  <a:prstClr val="black"/>
                </a:solidFill>
                <a:latin typeface="Arial" panose="020B0604020202020204" pitchFamily="34" charset="0"/>
              </a:rPr>
              <a:t>new table &amp; code to fit particular requirements</a:t>
            </a:r>
            <a:r>
              <a:rPr lang="ru-RU" altLang="ru-RU" sz="1200" dirty="0">
                <a:solidFill>
                  <a:prstClr val="black"/>
                </a:solidFill>
                <a:latin typeface="Arial" panose="020B0604020202020204" pitchFamily="34" charset="0"/>
              </a:rPr>
              <a:t>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BC11E4B-2B07-0B54-80AF-6FE3B39040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3713" y="2535305"/>
            <a:ext cx="5027724" cy="2660547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13" name="Text Box 52">
            <a:extLst>
              <a:ext uri="{FF2B5EF4-FFF2-40B4-BE49-F238E27FC236}">
                <a16:creationId xmlns:a16="http://schemas.microsoft.com/office/drawing/2014/main" id="{D43E4928-A395-4764-AF3E-EBFEE3AE44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4606" y="2195573"/>
            <a:ext cx="381475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algn="ctr" defTabSz="914377">
              <a:spcBef>
                <a:spcPct val="50000"/>
              </a:spcBef>
            </a:pPr>
            <a:r>
              <a:rPr lang="en-US" altLang="ru-RU" sz="1600" dirty="0">
                <a:solidFill>
                  <a:prstClr val="black"/>
                </a:solidFill>
                <a:latin typeface="Arial" panose="020B0604020202020204" pitchFamily="34" charset="0"/>
              </a:rPr>
              <a:t>Add new type to </a:t>
            </a:r>
            <a:r>
              <a:rPr lang="en-US" altLang="ru-RU" sz="1600" dirty="0" err="1">
                <a:solidFill>
                  <a:prstClr val="black"/>
                </a:solidFill>
                <a:latin typeface="Arial" panose="020B0604020202020204" pitchFamily="34" charset="0"/>
              </a:rPr>
              <a:t>TypeInfo</a:t>
            </a:r>
            <a:r>
              <a:rPr lang="en-US" altLang="ru-RU" sz="1600" dirty="0">
                <a:solidFill>
                  <a:prstClr val="black"/>
                </a:solidFill>
                <a:latin typeface="Arial" panose="020B0604020202020204" pitchFamily="34" charset="0"/>
              </a:rPr>
              <a:t> table</a:t>
            </a:r>
            <a:endParaRPr lang="ru-RU" altLang="ru-RU" sz="16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6" name="Text Box 52">
            <a:extLst>
              <a:ext uri="{FF2B5EF4-FFF2-40B4-BE49-F238E27FC236}">
                <a16:creationId xmlns:a16="http://schemas.microsoft.com/office/drawing/2014/main" id="{3D774F5D-8E43-70F0-91B7-78D1548F2A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22" y="2978369"/>
            <a:ext cx="3472689" cy="1980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defTabSz="914377">
              <a:spcBef>
                <a:spcPct val="50000"/>
              </a:spcBef>
            </a:pPr>
            <a:r>
              <a:rPr lang="en-US" altLang="ru-RU" sz="2000" b="1" dirty="0">
                <a:solidFill>
                  <a:prstClr val="black"/>
                </a:solidFill>
                <a:latin typeface="+mn-lt"/>
              </a:rPr>
              <a:t>Added by admin (UI)</a:t>
            </a:r>
            <a:br>
              <a:rPr lang="en-US" altLang="ru-RU" sz="2000" b="1" dirty="0">
                <a:solidFill>
                  <a:prstClr val="black"/>
                </a:solidFill>
                <a:latin typeface="+mn-lt"/>
              </a:rPr>
            </a:br>
            <a:r>
              <a:rPr lang="en-US" altLang="ru-RU" sz="1867" dirty="0">
                <a:solidFill>
                  <a:srgbClr val="0070C0"/>
                </a:solidFill>
                <a:latin typeface="+mn-lt"/>
              </a:rPr>
              <a:t>Approximate time: 3 minutes  </a:t>
            </a:r>
          </a:p>
          <a:p>
            <a:pPr defTabSz="914377">
              <a:spcBef>
                <a:spcPct val="50000"/>
              </a:spcBef>
            </a:pPr>
            <a:r>
              <a:rPr lang="en-US" altLang="ru-RU" sz="1867" dirty="0">
                <a:solidFill>
                  <a:prstClr val="black"/>
                </a:solidFill>
                <a:latin typeface="+mn-lt"/>
              </a:rPr>
              <a:t>Just add a new table row with object specification required (assign validator; data extractor; data visualizer, </a:t>
            </a:r>
            <a:r>
              <a:rPr lang="en-US" altLang="ru-RU" sz="1867" dirty="0" err="1">
                <a:solidFill>
                  <a:prstClr val="black"/>
                </a:solidFill>
                <a:latin typeface="+mn-lt"/>
              </a:rPr>
              <a:t>etc</a:t>
            </a:r>
            <a:r>
              <a:rPr lang="en-US" altLang="ru-RU" sz="1867" dirty="0">
                <a:solidFill>
                  <a:prstClr val="black"/>
                </a:solidFill>
                <a:latin typeface="+mn-lt"/>
              </a:rPr>
              <a:t>…)</a:t>
            </a:r>
            <a:endParaRPr lang="ru-RU" altLang="ru-RU" sz="1867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B3E3411-013B-7CB6-5936-0F5E6E6D983D}"/>
              </a:ext>
            </a:extLst>
          </p:cNvPr>
          <p:cNvSpPr/>
          <p:nvPr/>
        </p:nvSpPr>
        <p:spPr>
          <a:xfrm>
            <a:off x="7583820" y="2459379"/>
            <a:ext cx="996137" cy="2836812"/>
          </a:xfrm>
          <a:prstGeom prst="rect">
            <a:avLst/>
          </a:prstGeom>
          <a:solidFill>
            <a:srgbClr val="00B0F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333" dirty="0">
              <a:solidFill>
                <a:prstClr val="white">
                  <a:lumMod val="50000"/>
                </a:prstClr>
              </a:solidFill>
              <a:latin typeface="Arial" panose="020B0604020202020204"/>
            </a:endParaRPr>
          </a:p>
        </p:txBody>
      </p:sp>
      <p:sp>
        <p:nvSpPr>
          <p:cNvPr id="32" name="Text Box 52">
            <a:extLst>
              <a:ext uri="{FF2B5EF4-FFF2-40B4-BE49-F238E27FC236}">
                <a16:creationId xmlns:a16="http://schemas.microsoft.com/office/drawing/2014/main" id="{11AD76AF-95C5-CD65-FF09-13A449AB44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97437" y="3009305"/>
            <a:ext cx="3564553" cy="2349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defTabSz="914377">
              <a:spcBef>
                <a:spcPct val="50000"/>
              </a:spcBef>
            </a:pPr>
            <a:r>
              <a:rPr lang="en-US" altLang="ru-RU" sz="2000" b="1" dirty="0">
                <a:solidFill>
                  <a:prstClr val="black"/>
                </a:solidFill>
                <a:latin typeface="+mn-lt"/>
              </a:rPr>
              <a:t>To be done manually</a:t>
            </a:r>
            <a:br>
              <a:rPr lang="en-US" altLang="ru-RU" sz="2000" b="1" dirty="0">
                <a:solidFill>
                  <a:prstClr val="black"/>
                </a:solidFill>
                <a:latin typeface="+mn-lt"/>
              </a:rPr>
            </a:br>
            <a:r>
              <a:rPr lang="en-US" altLang="ru-RU" sz="1867" dirty="0">
                <a:solidFill>
                  <a:srgbClr val="0070C0"/>
                </a:solidFill>
                <a:latin typeface="+mn-lt"/>
              </a:rPr>
              <a:t>Approximate time: 1 week</a:t>
            </a:r>
          </a:p>
          <a:p>
            <a:pPr defTabSz="914377">
              <a:spcBef>
                <a:spcPct val="50000"/>
              </a:spcBef>
            </a:pPr>
            <a:r>
              <a:rPr lang="en-US" altLang="ru-RU" sz="1867" b="1" dirty="0">
                <a:solidFill>
                  <a:prstClr val="black"/>
                </a:solidFill>
                <a:latin typeface="+mn-lt"/>
              </a:rPr>
              <a:t>Tasks</a:t>
            </a:r>
            <a:r>
              <a:rPr lang="en-US" altLang="ru-RU" sz="1867" dirty="0">
                <a:solidFill>
                  <a:prstClr val="black"/>
                </a:solidFill>
                <a:latin typeface="+mn-lt"/>
              </a:rPr>
              <a:t>: </a:t>
            </a:r>
            <a:r>
              <a:rPr lang="en-US" altLang="ru-RU" sz="1600" dirty="0">
                <a:solidFill>
                  <a:prstClr val="black"/>
                </a:solidFill>
                <a:latin typeface="+mn-lt"/>
              </a:rPr>
              <a:t>develop and add </a:t>
            </a:r>
            <a:r>
              <a:rPr lang="en-US" altLang="ru-RU" sz="1600" u="sng" dirty="0">
                <a:solidFill>
                  <a:prstClr val="black"/>
                </a:solidFill>
                <a:latin typeface="+mn-lt"/>
              </a:rPr>
              <a:t>new table</a:t>
            </a:r>
            <a:r>
              <a:rPr lang="en-US" altLang="ru-RU" sz="1600" dirty="0">
                <a:solidFill>
                  <a:prstClr val="black"/>
                </a:solidFill>
                <a:latin typeface="+mn-lt"/>
              </a:rPr>
              <a:t>; define read / write logic with respect to mandatory (or optional) fields and types; reflect to </a:t>
            </a:r>
            <a:r>
              <a:rPr lang="en-US" altLang="ru-RU" sz="1600" u="sng" dirty="0">
                <a:solidFill>
                  <a:prstClr val="black"/>
                </a:solidFill>
                <a:latin typeface="+mn-lt"/>
              </a:rPr>
              <a:t>OOP model</a:t>
            </a:r>
            <a:r>
              <a:rPr lang="en-US" altLang="ru-RU" sz="1600" dirty="0">
                <a:solidFill>
                  <a:prstClr val="black"/>
                </a:solidFill>
                <a:latin typeface="+mn-lt"/>
              </a:rPr>
              <a:t> and provide consistency check (</a:t>
            </a:r>
            <a:r>
              <a:rPr lang="en-US" altLang="ru-RU" sz="1600" u="sng" dirty="0">
                <a:solidFill>
                  <a:prstClr val="black"/>
                </a:solidFill>
                <a:latin typeface="+mn-lt"/>
              </a:rPr>
              <a:t>validators</a:t>
            </a:r>
            <a:r>
              <a:rPr lang="en-US" altLang="ru-RU" sz="1600" dirty="0">
                <a:solidFill>
                  <a:prstClr val="black"/>
                </a:solidFill>
                <a:latin typeface="+mn-lt"/>
              </a:rPr>
              <a:t>); develop </a:t>
            </a:r>
            <a:r>
              <a:rPr lang="en-US" altLang="ru-RU" sz="1600" u="sng" dirty="0">
                <a:solidFill>
                  <a:prstClr val="black"/>
                </a:solidFill>
                <a:latin typeface="+mn-lt"/>
              </a:rPr>
              <a:t>import</a:t>
            </a:r>
            <a:r>
              <a:rPr lang="en-US" altLang="ru-RU" sz="1600" dirty="0">
                <a:solidFill>
                  <a:prstClr val="black"/>
                </a:solidFill>
                <a:latin typeface="+mn-lt"/>
              </a:rPr>
              <a:t> / </a:t>
            </a:r>
            <a:r>
              <a:rPr lang="en-US" altLang="ru-RU" sz="1600" u="sng" dirty="0">
                <a:solidFill>
                  <a:prstClr val="black"/>
                </a:solidFill>
                <a:latin typeface="+mn-lt"/>
              </a:rPr>
              <a:t>export</a:t>
            </a:r>
            <a:r>
              <a:rPr lang="en-US" altLang="ru-RU" sz="1600" dirty="0">
                <a:solidFill>
                  <a:prstClr val="black"/>
                </a:solidFill>
                <a:latin typeface="+mn-lt"/>
              </a:rPr>
              <a:t> and </a:t>
            </a:r>
            <a:r>
              <a:rPr lang="en-US" altLang="ru-RU" sz="1600" u="sng" dirty="0">
                <a:solidFill>
                  <a:prstClr val="black"/>
                </a:solidFill>
                <a:latin typeface="+mn-lt"/>
              </a:rPr>
              <a:t>search</a:t>
            </a:r>
            <a:r>
              <a:rPr lang="en-US" altLang="ru-RU" sz="1600" dirty="0">
                <a:solidFill>
                  <a:prstClr val="black"/>
                </a:solidFill>
                <a:latin typeface="+mn-lt"/>
              </a:rPr>
              <a:t> facilities, etc.</a:t>
            </a:r>
          </a:p>
        </p:txBody>
      </p:sp>
      <p:sp>
        <p:nvSpPr>
          <p:cNvPr id="33" name="Line 36">
            <a:extLst>
              <a:ext uri="{FF2B5EF4-FFF2-40B4-BE49-F238E27FC236}">
                <a16:creationId xmlns:a16="http://schemas.microsoft.com/office/drawing/2014/main" id="{0E7D72A9-DA3E-76E4-F241-377893B3EC4B}"/>
              </a:ext>
            </a:extLst>
          </p:cNvPr>
          <p:cNvSpPr>
            <a:spLocks noChangeShapeType="1"/>
          </p:cNvSpPr>
          <p:nvPr/>
        </p:nvSpPr>
        <p:spPr bwMode="auto">
          <a:xfrm>
            <a:off x="10352915" y="2530912"/>
            <a:ext cx="0" cy="478393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377"/>
            <a:endParaRPr lang="ru-RU" sz="1351">
              <a:solidFill>
                <a:prstClr val="black"/>
              </a:solidFill>
              <a:latin typeface="Arial" panose="020B0604020202020204"/>
            </a:endParaRP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174DE6C-970F-D92D-E400-7289A0AC7FCC}"/>
              </a:ext>
            </a:extLst>
          </p:cNvPr>
          <p:cNvCxnSpPr>
            <a:cxnSpLocks/>
          </p:cNvCxnSpPr>
          <p:nvPr/>
        </p:nvCxnSpPr>
        <p:spPr>
          <a:xfrm flipH="1" flipV="1">
            <a:off x="3407701" y="2535306"/>
            <a:ext cx="4212299" cy="1000375"/>
          </a:xfrm>
          <a:prstGeom prst="straightConnector1">
            <a:avLst/>
          </a:prstGeom>
          <a:ln w="63500">
            <a:solidFill>
              <a:schemeClr val="tx2">
                <a:lumMod val="90000"/>
                <a:lumOff val="10000"/>
                <a:alpha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 Box 52">
            <a:extLst>
              <a:ext uri="{FF2B5EF4-FFF2-40B4-BE49-F238E27FC236}">
                <a16:creationId xmlns:a16="http://schemas.microsoft.com/office/drawing/2014/main" id="{1EB2A467-239E-82A5-0A36-57132646BB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296191"/>
            <a:ext cx="10128448" cy="1066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defTabSz="914377">
              <a:spcBef>
                <a:spcPct val="50000"/>
              </a:spcBef>
            </a:pPr>
            <a:r>
              <a:rPr lang="en-US" altLang="ru-RU" sz="2000" b="1" dirty="0">
                <a:solidFill>
                  <a:prstClr val="black"/>
                </a:solidFill>
                <a:latin typeface="+mn-lt"/>
              </a:rPr>
              <a:t>Question: </a:t>
            </a:r>
            <a:r>
              <a:rPr lang="en-US" altLang="ru-RU" sz="2000" dirty="0">
                <a:solidFill>
                  <a:prstClr val="black"/>
                </a:solidFill>
                <a:latin typeface="+mn-lt"/>
              </a:rPr>
              <a:t>It seems that all can be done with extended properties.</a:t>
            </a:r>
            <a:r>
              <a:rPr lang="en-US" altLang="ru-RU" sz="2000" b="1" dirty="0">
                <a:solidFill>
                  <a:prstClr val="black"/>
                </a:solidFill>
                <a:latin typeface="+mn-lt"/>
              </a:rPr>
              <a:t> 	</a:t>
            </a:r>
            <a:br>
              <a:rPr lang="en-US" altLang="ru-RU" sz="2000" b="1" dirty="0">
                <a:solidFill>
                  <a:prstClr val="black"/>
                </a:solidFill>
                <a:latin typeface="+mn-lt"/>
              </a:rPr>
            </a:br>
            <a:r>
              <a:rPr lang="en-US" altLang="ru-RU" sz="2000" dirty="0">
                <a:solidFill>
                  <a:prstClr val="black"/>
                </a:solidFill>
                <a:latin typeface="+mn-lt"/>
              </a:rPr>
              <a:t>Why to use new data structures?      </a:t>
            </a:r>
          </a:p>
          <a:p>
            <a:pPr defTabSz="914377">
              <a:spcBef>
                <a:spcPts val="400"/>
              </a:spcBef>
            </a:pPr>
            <a:r>
              <a:rPr lang="en-US" altLang="ru-RU" sz="2000" b="1" dirty="0">
                <a:solidFill>
                  <a:prstClr val="black"/>
                </a:solidFill>
                <a:latin typeface="+mn-lt"/>
              </a:rPr>
              <a:t>Short</a:t>
            </a:r>
            <a:r>
              <a:rPr lang="en-US" altLang="ru-RU" sz="2000" dirty="0">
                <a:solidFill>
                  <a:prstClr val="black"/>
                </a:solidFill>
                <a:latin typeface="+mn-lt"/>
              </a:rPr>
              <a:t> </a:t>
            </a:r>
            <a:r>
              <a:rPr lang="en-US" altLang="ru-RU" sz="2000" b="1" dirty="0">
                <a:solidFill>
                  <a:prstClr val="black"/>
                </a:solidFill>
                <a:latin typeface="+mn-lt"/>
              </a:rPr>
              <a:t>Answer: </a:t>
            </a:r>
            <a:r>
              <a:rPr lang="en-US" altLang="ru-RU" sz="1867" b="1" dirty="0">
                <a:solidFill>
                  <a:srgbClr val="00B050"/>
                </a:solidFill>
                <a:latin typeface="+mn-lt"/>
              </a:rPr>
              <a:t>Performance</a:t>
            </a:r>
            <a:r>
              <a:rPr lang="en-US" altLang="ru-RU" sz="1867" dirty="0">
                <a:solidFill>
                  <a:srgbClr val="00B050"/>
                </a:solidFill>
                <a:latin typeface="+mn-lt"/>
              </a:rPr>
              <a:t> </a:t>
            </a:r>
            <a:r>
              <a:rPr lang="en-US" altLang="ru-RU" sz="1600" dirty="0">
                <a:solidFill>
                  <a:prstClr val="white">
                    <a:lumMod val="50000"/>
                  </a:prstClr>
                </a:solidFill>
                <a:latin typeface="+mn-lt"/>
              </a:rPr>
              <a:t>(especially if number of new type objects is expected to exceed 10K)</a:t>
            </a:r>
            <a:endParaRPr lang="ru-RU" altLang="ru-RU" sz="1600" dirty="0">
              <a:solidFill>
                <a:prstClr val="white">
                  <a:lumMod val="50000"/>
                </a:prstClr>
              </a:solidFill>
              <a:latin typeface="+mn-lt"/>
            </a:endParaRPr>
          </a:p>
        </p:txBody>
      </p:sp>
      <p:sp>
        <p:nvSpPr>
          <p:cNvPr id="42" name="Line 36">
            <a:extLst>
              <a:ext uri="{FF2B5EF4-FFF2-40B4-BE49-F238E27FC236}">
                <a16:creationId xmlns:a16="http://schemas.microsoft.com/office/drawing/2014/main" id="{2E8E2EB8-2EE8-3878-2665-49259370C43B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9509" y="2535306"/>
            <a:ext cx="0" cy="478393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377"/>
            <a:endParaRPr lang="ru-RU" sz="1351">
              <a:solidFill>
                <a:prstClr val="black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1903298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an Object Type?</a:t>
            </a:r>
            <a:endParaRPr lang="de-DE" sz="16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14DFCB-E930-6ED4-9AD1-6EF706C4A1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C0B934-E680-08E1-9E4D-66407C194CB4}"/>
              </a:ext>
            </a:extLst>
          </p:cNvPr>
          <p:cNvSpPr txBox="1"/>
          <p:nvPr/>
        </p:nvSpPr>
        <p:spPr>
          <a:xfrm>
            <a:off x="6672105" y="437307"/>
            <a:ext cx="5285433" cy="587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>
              <a:spcAft>
                <a:spcPts val="600"/>
              </a:spcAft>
            </a:pPr>
            <a:r>
              <a:rPr lang="en-US" b="1" dirty="0">
                <a:solidFill>
                  <a:prstClr val="black"/>
                </a:solidFill>
              </a:rPr>
              <a:t>	</a:t>
            </a:r>
            <a:r>
              <a:rPr lang="en-US" sz="2400" b="1" dirty="0">
                <a:solidFill>
                  <a:prstClr val="black"/>
                </a:solidFill>
              </a:rPr>
              <a:t>The most important attributes</a:t>
            </a:r>
          </a:p>
          <a:p>
            <a:pPr defTabSz="914377">
              <a:spcAft>
                <a:spcPts val="600"/>
              </a:spcAft>
            </a:pPr>
            <a:r>
              <a:rPr lang="en-US" b="1" dirty="0">
                <a:solidFill>
                  <a:prstClr val="black"/>
                </a:solidFill>
              </a:rPr>
              <a:t>Type Name </a:t>
            </a:r>
            <a:r>
              <a:rPr lang="en-US" dirty="0">
                <a:solidFill>
                  <a:prstClr val="black"/>
                </a:solidFill>
              </a:rPr>
              <a:t>– user-defined type name </a:t>
            </a:r>
          </a:p>
          <a:p>
            <a:pPr defTabSz="914377"/>
            <a:r>
              <a:rPr lang="en-US" b="1" dirty="0">
                <a:solidFill>
                  <a:srgbClr val="0432FF"/>
                </a:solidFill>
              </a:rPr>
              <a:t>Core Object Type:</a:t>
            </a:r>
          </a:p>
          <a:p>
            <a:pPr marL="342900" indent="-342900" defTabSz="914377"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prstClr val="black"/>
                </a:solidFill>
              </a:rPr>
              <a:t>ObjectInfo</a:t>
            </a:r>
            <a:r>
              <a:rPr lang="en-US" dirty="0">
                <a:solidFill>
                  <a:prstClr val="black"/>
                </a:solidFill>
              </a:rPr>
              <a:t> – the simplest (bare) object</a:t>
            </a:r>
          </a:p>
          <a:p>
            <a:pPr marL="342900" indent="-342900" defTabSz="914377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prstClr val="black"/>
                </a:solidFill>
              </a:rPr>
              <a:t>Sample </a:t>
            </a:r>
            <a:r>
              <a:rPr lang="en-US" dirty="0">
                <a:solidFill>
                  <a:prstClr val="black"/>
                </a:solidFill>
              </a:rPr>
              <a:t>– chemical system (set of chemical elements), for example </a:t>
            </a:r>
            <a:r>
              <a:rPr lang="en-US" b="1" dirty="0">
                <a:solidFill>
                  <a:prstClr val="black"/>
                </a:solidFill>
              </a:rPr>
              <a:t>Co-O</a:t>
            </a:r>
          </a:p>
          <a:p>
            <a:pPr marL="342900" indent="-342900" defTabSz="914377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prstClr val="black"/>
                </a:solidFill>
              </a:rPr>
              <a:t>Composition </a:t>
            </a:r>
            <a:r>
              <a:rPr lang="en-US" dirty="0">
                <a:solidFill>
                  <a:prstClr val="black"/>
                </a:solidFill>
              </a:rPr>
              <a:t>–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prstClr val="black"/>
                </a:solidFill>
              </a:rPr>
              <a:t>chemical composition (set of elements and quantities), for example </a:t>
            </a:r>
            <a:r>
              <a:rPr lang="en-US" b="1" dirty="0">
                <a:solidFill>
                  <a:prstClr val="black"/>
                </a:solidFill>
              </a:rPr>
              <a:t>Co</a:t>
            </a:r>
            <a:r>
              <a:rPr lang="en-US" b="1" baseline="-25000" dirty="0">
                <a:solidFill>
                  <a:prstClr val="black"/>
                </a:solidFill>
              </a:rPr>
              <a:t>3</a:t>
            </a:r>
            <a:r>
              <a:rPr lang="en-US" b="1" dirty="0">
                <a:solidFill>
                  <a:prstClr val="black"/>
                </a:solidFill>
              </a:rPr>
              <a:t>O</a:t>
            </a:r>
            <a:r>
              <a:rPr lang="en-US" b="1" baseline="-25000" dirty="0">
                <a:solidFill>
                  <a:prstClr val="black"/>
                </a:solidFill>
              </a:rPr>
              <a:t>4</a:t>
            </a:r>
            <a:endParaRPr lang="en-US" dirty="0">
              <a:solidFill>
                <a:prstClr val="black"/>
              </a:solidFill>
            </a:endParaRPr>
          </a:p>
          <a:p>
            <a:pPr marL="342900" indent="-342900" defTabSz="914377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prstClr val="black"/>
                </a:solidFill>
              </a:rPr>
              <a:t>Reference</a:t>
            </a:r>
            <a:r>
              <a:rPr lang="en-US" dirty="0">
                <a:solidFill>
                  <a:prstClr val="black"/>
                </a:solidFill>
              </a:rPr>
              <a:t> – literature reference (Authors, Title, Year, DOI, etc.)</a:t>
            </a:r>
          </a:p>
          <a:p>
            <a:pPr marL="342900" indent="-342900" defTabSz="914377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prstClr val="black"/>
                </a:solidFill>
              </a:rPr>
              <a:t>Handover</a:t>
            </a:r>
            <a:r>
              <a:rPr lang="en-US" dirty="0">
                <a:solidFill>
                  <a:prstClr val="black"/>
                </a:solidFill>
              </a:rPr>
              <a:t> – to trace object locations</a:t>
            </a:r>
          </a:p>
          <a:p>
            <a:pPr defTabSz="914377">
              <a:spcBef>
                <a:spcPts val="600"/>
              </a:spcBef>
              <a:spcAft>
                <a:spcPts val="600"/>
              </a:spcAft>
            </a:pPr>
            <a:r>
              <a:rPr lang="en-US" b="1" dirty="0">
                <a:solidFill>
                  <a:prstClr val="black"/>
                </a:solidFill>
              </a:rPr>
              <a:t>Validation &amp; Data Schema </a:t>
            </a:r>
            <a:r>
              <a:rPr lang="en-US" dirty="0">
                <a:solidFill>
                  <a:prstClr val="black"/>
                </a:solidFill>
              </a:rPr>
              <a:t>– only if you have external Web Services ready to validate &amp; extract data from files</a:t>
            </a:r>
          </a:p>
          <a:p>
            <a:pPr defTabSz="914377">
              <a:spcAft>
                <a:spcPts val="600"/>
              </a:spcAft>
            </a:pPr>
            <a:r>
              <a:rPr lang="en-US" b="1" dirty="0">
                <a:solidFill>
                  <a:prstClr val="black"/>
                </a:solidFill>
              </a:rPr>
              <a:t>Settings (JSON) </a:t>
            </a:r>
            <a:r>
              <a:rPr lang="en-US" dirty="0">
                <a:solidFill>
                  <a:prstClr val="black"/>
                </a:solidFill>
              </a:rPr>
              <a:t>– customization of type for RDMS</a:t>
            </a:r>
          </a:p>
          <a:p>
            <a:pPr defTabSz="914377">
              <a:spcAft>
                <a:spcPts val="600"/>
              </a:spcAft>
            </a:pPr>
            <a:r>
              <a:rPr lang="en-US" sz="12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 "</a:t>
            </a:r>
            <a:r>
              <a:rPr lang="en-US" sz="1200" dirty="0" err="1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CustomEditPath</a:t>
            </a:r>
            <a:r>
              <a:rPr lang="en-US" sz="12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": "/custom/</a:t>
            </a:r>
            <a:r>
              <a:rPr lang="en-US" sz="1200" dirty="0" err="1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editsample</a:t>
            </a:r>
            <a:r>
              <a:rPr lang="en-US" sz="12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",</a:t>
            </a:r>
          </a:p>
          <a:p>
            <a:pPr defTabSz="914377">
              <a:spcAft>
                <a:spcPts val="600"/>
              </a:spcAft>
            </a:pPr>
            <a:r>
              <a:rPr lang="en-US" sz="12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"</a:t>
            </a:r>
            <a:r>
              <a:rPr lang="en-US" sz="1200" dirty="0" err="1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UrlPostVisualizer</a:t>
            </a:r>
            <a:r>
              <a:rPr lang="en-US" sz="12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": "https://abc.de/</a:t>
            </a:r>
            <a:r>
              <a:rPr lang="en-US" sz="1200" dirty="0" err="1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VisualizeRT</a:t>
            </a:r>
            <a:r>
              <a:rPr lang="en-US" sz="12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}</a:t>
            </a:r>
          </a:p>
          <a:p>
            <a:pPr defTabSz="914377">
              <a:spcAft>
                <a:spcPts val="600"/>
              </a:spcAft>
            </a:pPr>
            <a:r>
              <a:rPr lang="en-US" b="1" dirty="0">
                <a:solidFill>
                  <a:srgbClr val="004C93"/>
                </a:solidFill>
              </a:rPr>
              <a:t>File Required </a:t>
            </a:r>
            <a:r>
              <a:rPr lang="en-US" dirty="0">
                <a:solidFill>
                  <a:prstClr val="black"/>
                </a:solidFill>
              </a:rPr>
              <a:t>– sets the file mandatory</a:t>
            </a:r>
          </a:p>
          <a:p>
            <a:pPr defTabSz="914377">
              <a:spcAft>
                <a:spcPts val="600"/>
              </a:spcAft>
            </a:pPr>
            <a:r>
              <a:rPr lang="en-US" b="1" dirty="0">
                <a:solidFill>
                  <a:prstClr val="black"/>
                </a:solidFill>
              </a:rPr>
              <a:t>Description </a:t>
            </a:r>
            <a:r>
              <a:rPr lang="en-US" dirty="0">
                <a:solidFill>
                  <a:prstClr val="black"/>
                </a:solidFill>
              </a:rPr>
              <a:t>– comments for type designation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144F5D6-3FF6-CF24-014A-96763C08D8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879" y="1513423"/>
            <a:ext cx="4058638" cy="428485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D5AE25B-9584-06B0-00F5-03ACC995D7FF}"/>
              </a:ext>
            </a:extLst>
          </p:cNvPr>
          <p:cNvCxnSpPr>
            <a:cxnSpLocks/>
          </p:cNvCxnSpPr>
          <p:nvPr/>
        </p:nvCxnSpPr>
        <p:spPr>
          <a:xfrm flipV="1">
            <a:off x="4521758" y="1085222"/>
            <a:ext cx="2200589" cy="2100105"/>
          </a:xfrm>
          <a:prstGeom prst="straightConnector1">
            <a:avLst/>
          </a:prstGeom>
          <a:ln w="63500">
            <a:solidFill>
              <a:srgbClr val="0070C0">
                <a:alpha val="5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527B8BA-3E42-C4A4-E373-2C9498775645}"/>
              </a:ext>
            </a:extLst>
          </p:cNvPr>
          <p:cNvCxnSpPr>
            <a:cxnSpLocks/>
          </p:cNvCxnSpPr>
          <p:nvPr/>
        </p:nvCxnSpPr>
        <p:spPr>
          <a:xfrm flipV="1">
            <a:off x="4513384" y="1567543"/>
            <a:ext cx="2249157" cy="1961103"/>
          </a:xfrm>
          <a:prstGeom prst="straightConnector1">
            <a:avLst/>
          </a:prstGeom>
          <a:ln w="63500">
            <a:solidFill>
              <a:srgbClr val="0070C0">
                <a:alpha val="5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F540F26-BE9F-75C3-C4FD-E881BF87E886}"/>
              </a:ext>
            </a:extLst>
          </p:cNvPr>
          <p:cNvCxnSpPr>
            <a:cxnSpLocks/>
          </p:cNvCxnSpPr>
          <p:nvPr/>
        </p:nvCxnSpPr>
        <p:spPr>
          <a:xfrm flipV="1">
            <a:off x="4461468" y="3949002"/>
            <a:ext cx="2270928" cy="653143"/>
          </a:xfrm>
          <a:prstGeom prst="straightConnector1">
            <a:avLst/>
          </a:prstGeom>
          <a:ln w="63500">
            <a:solidFill>
              <a:srgbClr val="0070C0">
                <a:alpha val="5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E2AD322-D0A9-24EB-EC1F-3509ACAF3634}"/>
              </a:ext>
            </a:extLst>
          </p:cNvPr>
          <p:cNvCxnSpPr>
            <a:cxnSpLocks/>
          </p:cNvCxnSpPr>
          <p:nvPr/>
        </p:nvCxnSpPr>
        <p:spPr>
          <a:xfrm flipV="1">
            <a:off x="4483239" y="4863402"/>
            <a:ext cx="2208963" cy="172497"/>
          </a:xfrm>
          <a:prstGeom prst="straightConnector1">
            <a:avLst/>
          </a:prstGeom>
          <a:ln w="63500">
            <a:solidFill>
              <a:srgbClr val="0070C0">
                <a:alpha val="5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EA50F5C-5D3B-6934-7B8D-711A4E76B04B}"/>
              </a:ext>
            </a:extLst>
          </p:cNvPr>
          <p:cNvCxnSpPr>
            <a:cxnSpLocks/>
          </p:cNvCxnSpPr>
          <p:nvPr/>
        </p:nvCxnSpPr>
        <p:spPr>
          <a:xfrm>
            <a:off x="4474865" y="5349073"/>
            <a:ext cx="2227386" cy="378487"/>
          </a:xfrm>
          <a:prstGeom prst="straightConnector1">
            <a:avLst/>
          </a:prstGeom>
          <a:ln w="63500">
            <a:solidFill>
              <a:srgbClr val="0070C0">
                <a:alpha val="5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94142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Premium Vector | Cartoon young officer policeman standing">
            <a:extLst>
              <a:ext uri="{FF2B5EF4-FFF2-40B4-BE49-F238E27FC236}">
                <a16:creationId xmlns:a16="http://schemas.microsoft.com/office/drawing/2014/main" id="{B6375742-36D0-0565-0B2E-965F3BA6B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290" y="713433"/>
            <a:ext cx="1991417" cy="5194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23B201B8-24F4-4B45-84DE-D68A9557A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Validation</a:t>
            </a:r>
            <a:r>
              <a:rPr lang="ru-RU" dirty="0"/>
              <a:t> </a:t>
            </a:r>
            <a:r>
              <a:rPr lang="en-US" dirty="0"/>
              <a:t>Principle on Document Upload</a:t>
            </a:r>
            <a:endParaRPr lang="en-GB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84B5F84-236F-25D5-05D5-D94A3920CDA7}"/>
              </a:ext>
            </a:extLst>
          </p:cNvPr>
          <p:cNvCxnSpPr>
            <a:cxnSpLocks/>
          </p:cNvCxnSpPr>
          <p:nvPr/>
        </p:nvCxnSpPr>
        <p:spPr>
          <a:xfrm>
            <a:off x="773723" y="2584104"/>
            <a:ext cx="10178980" cy="0"/>
          </a:xfrm>
          <a:prstGeom prst="straightConnector1">
            <a:avLst/>
          </a:prstGeom>
          <a:ln w="63500">
            <a:solidFill>
              <a:schemeClr val="accent1">
                <a:alpha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3995CC1E-0C05-4AF0-16CE-6E4C519588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A5A675E-FE91-CAF0-4BF7-0EABACF58A59}"/>
              </a:ext>
            </a:extLst>
          </p:cNvPr>
          <p:cNvCxnSpPr>
            <a:cxnSpLocks/>
          </p:cNvCxnSpPr>
          <p:nvPr/>
        </p:nvCxnSpPr>
        <p:spPr>
          <a:xfrm>
            <a:off x="803868" y="5722538"/>
            <a:ext cx="10088545" cy="0"/>
          </a:xfrm>
          <a:prstGeom prst="straightConnector1">
            <a:avLst/>
          </a:prstGeom>
          <a:ln w="63500">
            <a:solidFill>
              <a:schemeClr val="accent1">
                <a:alpha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9FB0E5D5-30B8-1E1D-5BA9-A139A3122B63}"/>
              </a:ext>
            </a:extLst>
          </p:cNvPr>
          <p:cNvSpPr txBox="1"/>
          <p:nvPr/>
        </p:nvSpPr>
        <p:spPr>
          <a:xfrm>
            <a:off x="5596934" y="5929758"/>
            <a:ext cx="152734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/>
              <a:t>Validator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6EE1444-5F97-CB93-3C19-023284239635}"/>
              </a:ext>
            </a:extLst>
          </p:cNvPr>
          <p:cNvSpPr txBox="1"/>
          <p:nvPr/>
        </p:nvSpPr>
        <p:spPr>
          <a:xfrm>
            <a:off x="775401" y="2103010"/>
            <a:ext cx="1093092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/>
              <a:t>Well-formed document														to database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CB19EEF-805D-A4A4-8235-DE6C1ED290A8}"/>
              </a:ext>
            </a:extLst>
          </p:cNvPr>
          <p:cNvSpPr txBox="1"/>
          <p:nvPr/>
        </p:nvSpPr>
        <p:spPr>
          <a:xfrm>
            <a:off x="919429" y="5241447"/>
            <a:ext cx="1110844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/>
              <a:t>Some other “data”														     to trash bin</a:t>
            </a:r>
          </a:p>
        </p:txBody>
      </p:sp>
      <p:pic>
        <p:nvPicPr>
          <p:cNvPr id="1032" name="Picture 8" descr="Valid Icon zum kostenlosen Download | FreeImages">
            <a:extLst>
              <a:ext uri="{FF2B5EF4-FFF2-40B4-BE49-F238E27FC236}">
                <a16:creationId xmlns:a16="http://schemas.microsoft.com/office/drawing/2014/main" id="{AAF2D851-80D8-1D46-E751-CB9B719015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0774" y="1436079"/>
            <a:ext cx="1196591" cy="1196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nvalid Bilder – Durchsuchen 88,832 Archivfotos, Vektorgrafiken und Videos  | Adobe Stock">
            <a:extLst>
              <a:ext uri="{FF2B5EF4-FFF2-40B4-BE49-F238E27FC236}">
                <a16:creationId xmlns:a16="http://schemas.microsoft.com/office/drawing/2014/main" id="{20B00DC8-38EC-212B-F85B-9B1D30BF1F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79" b="23716"/>
          <a:stretch/>
        </p:blipFill>
        <p:spPr bwMode="auto">
          <a:xfrm>
            <a:off x="7450070" y="4923691"/>
            <a:ext cx="1762175" cy="653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Database | Bruker">
            <a:extLst>
              <a:ext uri="{FF2B5EF4-FFF2-40B4-BE49-F238E27FC236}">
                <a16:creationId xmlns:a16="http://schemas.microsoft.com/office/drawing/2014/main" id="{BF1CC8F5-E5DF-C59C-DA17-79B93430F7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3332" y="2038976"/>
            <a:ext cx="954594" cy="954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Toter 64 Gallon Black Rolling Outdoor Garbage/Trash Can with Wheels and  Attached Lid 79264-R2200 - The Home Depot">
            <a:extLst>
              <a:ext uri="{FF2B5EF4-FFF2-40B4-BE49-F238E27FC236}">
                <a16:creationId xmlns:a16="http://schemas.microsoft.com/office/drawing/2014/main" id="{BD43167A-2159-1043-212E-CA56F45D66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5488" y="4973934"/>
            <a:ext cx="1171890" cy="1171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92316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23B201B8-24F4-4B45-84DE-D68A9557A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Document Validation</a:t>
            </a:r>
            <a:r>
              <a:rPr lang="ru-RU" dirty="0"/>
              <a:t> </a:t>
            </a:r>
            <a:r>
              <a:rPr lang="en-US" dirty="0"/>
              <a:t>from RDMS perspective: API</a:t>
            </a:r>
            <a:endParaRPr lang="en-GB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3995CC1E-0C05-4AF0-16CE-6E4C519588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76352" y="6372001"/>
            <a:ext cx="3626931" cy="485999"/>
          </a:xfrm>
        </p:spPr>
        <p:txBody>
          <a:bodyPr/>
          <a:lstStyle/>
          <a:p>
            <a:pPr indent="0">
              <a:buNone/>
            </a:pPr>
            <a:r>
              <a:rPr lang="en-US" sz="1000" kern="100" dirty="0">
                <a:effectLst/>
                <a:latin typeface="Arial" panose="020B0604020202020204" pitchFamily="34" charset="0"/>
                <a:ea typeface="Noto Sans" panose="020B0604020202020204" pitchFamily="34" charset="0"/>
                <a:cs typeface="Arial" panose="020B0604020202020204" pitchFamily="34" charset="0"/>
              </a:rPr>
              <a:t>API – Application Programming </a:t>
            </a:r>
            <a:r>
              <a:rPr lang="en-US" kern="100" dirty="0">
                <a:latin typeface="Arial" panose="020B0604020202020204" pitchFamily="34" charset="0"/>
                <a:ea typeface="Noto Sans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000" kern="100" dirty="0">
                <a:effectLst/>
                <a:latin typeface="Arial" panose="020B0604020202020204" pitchFamily="34" charset="0"/>
                <a:ea typeface="Noto Sans" panose="020B0604020202020204" pitchFamily="34" charset="0"/>
                <a:cs typeface="Arial" panose="020B0604020202020204" pitchFamily="34" charset="0"/>
              </a:rPr>
              <a:t>nterface</a:t>
            </a:r>
          </a:p>
          <a:p>
            <a:pPr indent="0">
              <a:buNone/>
            </a:pPr>
            <a:r>
              <a:rPr lang="en-US" sz="1000" kern="100" dirty="0">
                <a:effectLst/>
                <a:latin typeface="Arial" panose="020B0604020202020204" pitchFamily="34" charset="0"/>
                <a:ea typeface="Noto Sans" panose="020B0604020202020204" pitchFamily="34" charset="0"/>
                <a:cs typeface="Arial" panose="020B0604020202020204" pitchFamily="34" charset="0"/>
              </a:rPr>
              <a:t>URL – Uniform Resource Locator</a:t>
            </a:r>
          </a:p>
          <a:p>
            <a:pPr indent="0">
              <a:buNone/>
            </a:pPr>
            <a:r>
              <a:rPr lang="en-US" sz="1000" kern="100" dirty="0">
                <a:effectLst/>
                <a:latin typeface="Arial" panose="020B0604020202020204" pitchFamily="34" charset="0"/>
                <a:ea typeface="Noto Sans" panose="020B0604020202020204" pitchFamily="34" charset="0"/>
                <a:cs typeface="Arial" panose="020B0604020202020204" pitchFamily="34" charset="0"/>
              </a:rPr>
              <a:t>REST – </a:t>
            </a:r>
            <a:r>
              <a:rPr lang="en-US" sz="1000" kern="100" dirty="0" err="1">
                <a:effectLst/>
                <a:latin typeface="Arial" panose="020B0604020202020204" pitchFamily="34" charset="0"/>
                <a:ea typeface="Noto Sans" panose="020B0604020202020204" pitchFamily="34" charset="0"/>
                <a:cs typeface="Arial" panose="020B0604020202020204" pitchFamily="34" charset="0"/>
              </a:rPr>
              <a:t>REpresentational</a:t>
            </a:r>
            <a:r>
              <a:rPr lang="en-US" sz="1000" kern="100" dirty="0">
                <a:effectLst/>
                <a:latin typeface="Arial" panose="020B0604020202020204" pitchFamily="34" charset="0"/>
                <a:ea typeface="Noto Sans" panose="020B0604020202020204" pitchFamily="34" charset="0"/>
                <a:cs typeface="Arial" panose="020B0604020202020204" pitchFamily="34" charset="0"/>
              </a:rPr>
              <a:t> State Transfer</a:t>
            </a:r>
          </a:p>
        </p:txBody>
      </p:sp>
      <p:sp>
        <p:nvSpPr>
          <p:cNvPr id="59" name="Text Box 52">
            <a:extLst>
              <a:ext uri="{FF2B5EF4-FFF2-40B4-BE49-F238E27FC236}">
                <a16:creationId xmlns:a16="http://schemas.microsoft.com/office/drawing/2014/main" id="{FB12BC46-BCB7-F1CD-8574-93BEFC763D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368" y="851248"/>
            <a:ext cx="11153292" cy="135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defTabSz="914377">
              <a:spcBef>
                <a:spcPct val="50000"/>
              </a:spcBef>
            </a:pPr>
            <a:r>
              <a:rPr lang="en-US" altLang="ru-RU" sz="2200" b="1" dirty="0">
                <a:solidFill>
                  <a:prstClr val="black"/>
                </a:solidFill>
                <a:latin typeface="+mn-lt"/>
              </a:rPr>
              <a:t>Provide a validator for every object type in configuration: </a:t>
            </a:r>
          </a:p>
          <a:p>
            <a:pPr marL="342900" indent="-342900" defTabSz="914377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70C0"/>
                </a:solidFill>
              </a:rPr>
              <a:t>type</a:t>
            </a:r>
            <a:r>
              <a:rPr lang="en-US" altLang="ru-RU" sz="2000" dirty="0">
                <a:solidFill>
                  <a:prstClr val="black"/>
                </a:solidFill>
                <a:latin typeface="+mn-lt"/>
              </a:rPr>
              <a:t>: built-in type (object instantiated by class name);</a:t>
            </a:r>
          </a:p>
          <a:p>
            <a:pPr marL="342900" indent="-342900" defTabSz="914377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70C0"/>
                </a:solidFill>
              </a:rPr>
              <a:t>https</a:t>
            </a:r>
            <a:r>
              <a:rPr lang="en-US" altLang="ru-RU" sz="2000" dirty="0">
                <a:solidFill>
                  <a:prstClr val="black"/>
                </a:solidFill>
                <a:latin typeface="+mn-lt"/>
              </a:rPr>
              <a:t>: URL to a REST Service (</a:t>
            </a:r>
            <a:r>
              <a:rPr lang="en-US" altLang="ru-RU" sz="2000" dirty="0" err="1">
                <a:solidFill>
                  <a:prstClr val="black"/>
                </a:solidFill>
                <a:latin typeface="+mn-lt"/>
              </a:rPr>
              <a:t>OpenAPI</a:t>
            </a:r>
            <a:r>
              <a:rPr lang="en-US" altLang="ru-RU" sz="2000" dirty="0">
                <a:solidFill>
                  <a:prstClr val="black"/>
                </a:solidFill>
                <a:latin typeface="+mn-lt"/>
              </a:rPr>
              <a:t> specification).</a:t>
            </a:r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5728376B-5C03-A62E-6766-EECFD66FFC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129" y="2394857"/>
            <a:ext cx="4414380" cy="372573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1" name="Text Box 52">
            <a:extLst>
              <a:ext uri="{FF2B5EF4-FFF2-40B4-BE49-F238E27FC236}">
                <a16:creationId xmlns:a16="http://schemas.microsoft.com/office/drawing/2014/main" id="{B97EBDAA-614F-80AC-B8EF-E6103855A3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3311" y="3270323"/>
            <a:ext cx="3721868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defTabSz="914377">
              <a:spcBef>
                <a:spcPct val="50000"/>
              </a:spcBef>
            </a:pPr>
            <a:r>
              <a:rPr lang="en-US" altLang="ru-RU" sz="2600" dirty="0">
                <a:solidFill>
                  <a:prstClr val="black"/>
                </a:solidFill>
                <a:latin typeface="+mn-lt"/>
              </a:rPr>
              <a:t>Validation result</a:t>
            </a:r>
            <a:br>
              <a:rPr lang="en-US" altLang="ru-RU" sz="2600" dirty="0">
                <a:solidFill>
                  <a:prstClr val="black"/>
                </a:solidFill>
                <a:latin typeface="+mn-lt"/>
              </a:rPr>
            </a:br>
            <a:r>
              <a:rPr lang="en-US" altLang="ru-RU" sz="2600" dirty="0">
                <a:solidFill>
                  <a:prstClr val="black"/>
                </a:solidFill>
                <a:latin typeface="+mn-lt"/>
              </a:rPr>
              <a:t>via external API call</a:t>
            </a: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43DEFD5E-4C32-E90E-3952-9128D5B29AA3}"/>
              </a:ext>
            </a:extLst>
          </p:cNvPr>
          <p:cNvCxnSpPr>
            <a:cxnSpLocks/>
          </p:cNvCxnSpPr>
          <p:nvPr/>
        </p:nvCxnSpPr>
        <p:spPr>
          <a:xfrm flipH="1">
            <a:off x="3113981" y="4151086"/>
            <a:ext cx="1225790" cy="980629"/>
          </a:xfrm>
          <a:prstGeom prst="straightConnector1">
            <a:avLst/>
          </a:prstGeom>
          <a:ln w="63500">
            <a:solidFill>
              <a:srgbClr val="0070C0">
                <a:alpha val="5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742FE322-39D1-1288-DD28-DE2A3F3DD38E}"/>
              </a:ext>
            </a:extLst>
          </p:cNvPr>
          <p:cNvSpPr txBox="1"/>
          <p:nvPr/>
        </p:nvSpPr>
        <p:spPr>
          <a:xfrm>
            <a:off x="8069741" y="1007662"/>
            <a:ext cx="3378201" cy="178510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 "</a:t>
            </a:r>
            <a:r>
              <a:rPr 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Code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": </a:t>
            </a:r>
            <a:r>
              <a:rPr lang="en-US" sz="2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2200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r>
              <a:rPr lang="en-US" sz="2200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"Message": null,</a:t>
            </a:r>
          </a:p>
          <a:p>
            <a:r>
              <a:rPr lang="en-US" sz="2200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"Warning": null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024" name="TextBox 1023">
            <a:extLst>
              <a:ext uri="{FF2B5EF4-FFF2-40B4-BE49-F238E27FC236}">
                <a16:creationId xmlns:a16="http://schemas.microsoft.com/office/drawing/2014/main" id="{CA36F3FD-E277-BC81-B1ED-C802F7184AD8}"/>
              </a:ext>
            </a:extLst>
          </p:cNvPr>
          <p:cNvSpPr txBox="1"/>
          <p:nvPr/>
        </p:nvSpPr>
        <p:spPr>
          <a:xfrm>
            <a:off x="6245854" y="4466118"/>
            <a:ext cx="4886603" cy="178510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 "</a:t>
            </a:r>
            <a:r>
              <a:rPr 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Code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": </a:t>
            </a:r>
            <a:r>
              <a:rPr lang="en-US" sz="22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500</a:t>
            </a:r>
            <a:r>
              <a:rPr lang="en-US" sz="2200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r>
              <a:rPr lang="en-US" sz="2200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"Message": "error text",</a:t>
            </a:r>
          </a:p>
          <a:p>
            <a:r>
              <a:rPr lang="en-US" sz="2200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"Warning": null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cxnSp>
        <p:nvCxnSpPr>
          <p:cNvPr id="1025" name="Straight Arrow Connector 1024">
            <a:extLst>
              <a:ext uri="{FF2B5EF4-FFF2-40B4-BE49-F238E27FC236}">
                <a16:creationId xmlns:a16="http://schemas.microsoft.com/office/drawing/2014/main" id="{552AB7C6-C8C1-1A4C-D18C-71B4823776F0}"/>
              </a:ext>
            </a:extLst>
          </p:cNvPr>
          <p:cNvCxnSpPr>
            <a:cxnSpLocks/>
          </p:cNvCxnSpPr>
          <p:nvPr/>
        </p:nvCxnSpPr>
        <p:spPr>
          <a:xfrm>
            <a:off x="5503258" y="3393621"/>
            <a:ext cx="1445985" cy="1072497"/>
          </a:xfrm>
          <a:prstGeom prst="straightConnector1">
            <a:avLst/>
          </a:prstGeom>
          <a:ln w="63500">
            <a:solidFill>
              <a:srgbClr val="FF0000">
                <a:alpha val="5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7" name="Straight Arrow Connector 1026">
            <a:extLst>
              <a:ext uri="{FF2B5EF4-FFF2-40B4-BE49-F238E27FC236}">
                <a16:creationId xmlns:a16="http://schemas.microsoft.com/office/drawing/2014/main" id="{F6AACA4D-1828-5BC7-14D4-291AC512F3AB}"/>
              </a:ext>
            </a:extLst>
          </p:cNvPr>
          <p:cNvCxnSpPr>
            <a:cxnSpLocks/>
            <a:endCxn id="63" idx="1"/>
          </p:cNvCxnSpPr>
          <p:nvPr/>
        </p:nvCxnSpPr>
        <p:spPr>
          <a:xfrm flipV="1">
            <a:off x="5515429" y="1900214"/>
            <a:ext cx="2554312" cy="1510643"/>
          </a:xfrm>
          <a:prstGeom prst="straightConnector1">
            <a:avLst/>
          </a:prstGeom>
          <a:ln w="63500">
            <a:solidFill>
              <a:srgbClr val="00B050">
                <a:alpha val="5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9" name="Text Box 52">
            <a:extLst>
              <a:ext uri="{FF2B5EF4-FFF2-40B4-BE49-F238E27FC236}">
                <a16:creationId xmlns:a16="http://schemas.microsoft.com/office/drawing/2014/main" id="{AAD7594E-C206-4908-5775-35806002D5BC}"/>
              </a:ext>
            </a:extLst>
          </p:cNvPr>
          <p:cNvSpPr txBox="1">
            <a:spLocks noChangeArrowheads="1"/>
          </p:cNvSpPr>
          <p:nvPr/>
        </p:nvSpPr>
        <p:spPr bwMode="auto">
          <a:xfrm rot="19317632">
            <a:off x="2947980" y="4309678"/>
            <a:ext cx="93895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defTabSz="914377">
              <a:spcBef>
                <a:spcPct val="50000"/>
              </a:spcBef>
            </a:pPr>
            <a:r>
              <a:rPr lang="en-US" altLang="ru-RU" sz="2600" dirty="0">
                <a:solidFill>
                  <a:prstClr val="black"/>
                </a:solidFill>
                <a:latin typeface="+mn-lt"/>
              </a:rPr>
              <a:t>type</a:t>
            </a:r>
          </a:p>
        </p:txBody>
      </p:sp>
      <p:sp>
        <p:nvSpPr>
          <p:cNvPr id="1031" name="Text Box 52">
            <a:extLst>
              <a:ext uri="{FF2B5EF4-FFF2-40B4-BE49-F238E27FC236}">
                <a16:creationId xmlns:a16="http://schemas.microsoft.com/office/drawing/2014/main" id="{EBFE850E-A5C1-45DB-9163-9C98756C1E15}"/>
              </a:ext>
            </a:extLst>
          </p:cNvPr>
          <p:cNvSpPr txBox="1">
            <a:spLocks noChangeArrowheads="1"/>
          </p:cNvSpPr>
          <p:nvPr/>
        </p:nvSpPr>
        <p:spPr bwMode="auto">
          <a:xfrm rot="2257149">
            <a:off x="6012774" y="3684114"/>
            <a:ext cx="1344232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defTabSz="914377">
              <a:spcBef>
                <a:spcPct val="50000"/>
              </a:spcBef>
            </a:pPr>
            <a:r>
              <a:rPr lang="en-US" altLang="ru-RU" sz="2600" dirty="0">
                <a:solidFill>
                  <a:srgbClr val="D63838"/>
                </a:solidFill>
                <a:latin typeface="+mn-lt"/>
              </a:rPr>
              <a:t>invalid</a:t>
            </a:r>
          </a:p>
        </p:txBody>
      </p:sp>
      <p:sp>
        <p:nvSpPr>
          <p:cNvPr id="1033" name="Text Box 52">
            <a:extLst>
              <a:ext uri="{FF2B5EF4-FFF2-40B4-BE49-F238E27FC236}">
                <a16:creationId xmlns:a16="http://schemas.microsoft.com/office/drawing/2014/main" id="{76A9EB78-BBF7-94FF-881B-D31DACC2D7FA}"/>
              </a:ext>
            </a:extLst>
          </p:cNvPr>
          <p:cNvSpPr txBox="1">
            <a:spLocks noChangeArrowheads="1"/>
          </p:cNvSpPr>
          <p:nvPr/>
        </p:nvSpPr>
        <p:spPr bwMode="auto">
          <a:xfrm rot="19843362">
            <a:off x="6122333" y="2142395"/>
            <a:ext cx="1344232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defTabSz="914377">
              <a:spcBef>
                <a:spcPct val="50000"/>
              </a:spcBef>
            </a:pPr>
            <a:r>
              <a:rPr lang="en-US" altLang="ru-RU" sz="2600" dirty="0">
                <a:solidFill>
                  <a:srgbClr val="00B050"/>
                </a:solidFill>
                <a:latin typeface="+mn-lt"/>
              </a:rPr>
              <a:t>valid</a:t>
            </a:r>
          </a:p>
        </p:txBody>
      </p:sp>
      <p:sp>
        <p:nvSpPr>
          <p:cNvPr id="1035" name="Text Box 52">
            <a:extLst>
              <a:ext uri="{FF2B5EF4-FFF2-40B4-BE49-F238E27FC236}">
                <a16:creationId xmlns:a16="http://schemas.microsoft.com/office/drawing/2014/main" id="{50956DDD-5D59-148A-4751-9C0357D939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0694" y="3415489"/>
            <a:ext cx="3532391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defTabSz="914377">
              <a:spcBef>
                <a:spcPct val="50000"/>
              </a:spcBef>
            </a:pPr>
            <a:r>
              <a:rPr lang="en-US" altLang="ru-RU" sz="2600" dirty="0">
                <a:solidFill>
                  <a:prstClr val="black"/>
                </a:solidFill>
                <a:latin typeface="+mn-lt"/>
              </a:rPr>
              <a:t>External service decision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BA9B72-342D-683A-0058-1639D9FA28FA}"/>
              </a:ext>
            </a:extLst>
          </p:cNvPr>
          <p:cNvSpPr txBox="1"/>
          <p:nvPr/>
        </p:nvSpPr>
        <p:spPr>
          <a:xfrm>
            <a:off x="2240783" y="1588869"/>
            <a:ext cx="57476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 err="1">
                <a:solidFill>
                  <a:schemeClr val="accent1">
                    <a:lumMod val="75000"/>
                  </a:schemeClr>
                </a:solidFill>
              </a:rPr>
              <a:t>type:TypeValidationLibrary.TypeValidator_EDX_CSV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 (interface </a:t>
            </a:r>
            <a:r>
              <a:rPr lang="en-US" sz="1400" b="1" dirty="0" err="1">
                <a:solidFill>
                  <a:schemeClr val="accent1">
                    <a:lumMod val="75000"/>
                  </a:schemeClr>
                </a:solidFill>
              </a:rPr>
              <a:t>IFileValidator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A2BD41-4415-ED21-BF06-0DAF85FB4886}"/>
              </a:ext>
            </a:extLst>
          </p:cNvPr>
          <p:cNvSpPr txBox="1"/>
          <p:nvPr/>
        </p:nvSpPr>
        <p:spPr>
          <a:xfrm>
            <a:off x="2240782" y="2041044"/>
            <a:ext cx="381837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https://validation.matinf.pro/edx/validation</a:t>
            </a:r>
          </a:p>
        </p:txBody>
      </p:sp>
    </p:spTree>
    <p:extLst>
      <p:ext uri="{BB962C8B-B14F-4D97-AF65-F5344CB8AC3E}">
        <p14:creationId xmlns:p14="http://schemas.microsoft.com/office/powerpoint/2010/main" val="12598822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23B201B8-24F4-4B45-84DE-D68A9557A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Metadata extraction: external API</a:t>
            </a:r>
            <a:endParaRPr lang="en-GB" dirty="0"/>
          </a:p>
        </p:txBody>
      </p:sp>
      <p:sp>
        <p:nvSpPr>
          <p:cNvPr id="59" name="Text Box 52">
            <a:extLst>
              <a:ext uri="{FF2B5EF4-FFF2-40B4-BE49-F238E27FC236}">
                <a16:creationId xmlns:a16="http://schemas.microsoft.com/office/drawing/2014/main" id="{FB12BC46-BCB7-F1CD-8574-93BEFC763D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368" y="750768"/>
            <a:ext cx="1115329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defTabSz="914377">
              <a:spcBef>
                <a:spcPts val="0"/>
              </a:spcBef>
            </a:pPr>
            <a:r>
              <a:rPr lang="en-US" altLang="ru-RU" sz="2200" b="1" dirty="0">
                <a:solidFill>
                  <a:prstClr val="black"/>
                </a:solidFill>
                <a:latin typeface="+mn-lt"/>
              </a:rPr>
              <a:t>Provide a data extractor for every object type in configuration: </a:t>
            </a:r>
          </a:p>
          <a:p>
            <a:pPr marL="342900" indent="-342900" defTabSz="914377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70C0"/>
                </a:solidFill>
              </a:rPr>
              <a:t>type</a:t>
            </a:r>
            <a:r>
              <a:rPr lang="en-US" altLang="ru-RU" sz="2000" dirty="0">
                <a:solidFill>
                  <a:prstClr val="black"/>
                </a:solidFill>
                <a:latin typeface="+mn-lt"/>
              </a:rPr>
              <a:t>: built-in type (object instantiated by class name);</a:t>
            </a:r>
          </a:p>
          <a:p>
            <a:pPr marL="342900" indent="-342900" defTabSz="914377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70C0"/>
                </a:solidFill>
              </a:rPr>
              <a:t>https</a:t>
            </a:r>
            <a:r>
              <a:rPr lang="en-US" altLang="ru-RU" sz="2000" dirty="0">
                <a:solidFill>
                  <a:prstClr val="black"/>
                </a:solidFill>
                <a:latin typeface="+mn-lt"/>
              </a:rPr>
              <a:t>: URL to a REST Service (</a:t>
            </a:r>
            <a:r>
              <a:rPr lang="en-US" altLang="ru-RU" sz="2000" dirty="0" err="1">
                <a:solidFill>
                  <a:prstClr val="black"/>
                </a:solidFill>
                <a:latin typeface="+mn-lt"/>
              </a:rPr>
              <a:t>OpenAPI</a:t>
            </a:r>
            <a:r>
              <a:rPr lang="en-US" altLang="ru-RU" sz="2000" dirty="0">
                <a:solidFill>
                  <a:prstClr val="black"/>
                </a:solidFill>
                <a:latin typeface="+mn-lt"/>
              </a:rPr>
              <a:t> specification).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BA9B72-342D-683A-0058-1639D9FA28FA}"/>
              </a:ext>
            </a:extLst>
          </p:cNvPr>
          <p:cNvSpPr txBox="1"/>
          <p:nvPr/>
        </p:nvSpPr>
        <p:spPr>
          <a:xfrm>
            <a:off x="2240782" y="1327621"/>
            <a:ext cx="68328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 err="1">
                <a:solidFill>
                  <a:schemeClr val="accent1">
                    <a:lumMod val="75000"/>
                  </a:schemeClr>
                </a:solidFill>
              </a:rPr>
              <a:t>type:TypeValidationLibrary.TypeValidator_EDX_CSV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 (interface </a:t>
            </a:r>
            <a:r>
              <a:rPr lang="en-US" sz="1400" b="1" dirty="0" err="1">
                <a:solidFill>
                  <a:schemeClr val="accent1">
                    <a:lumMod val="75000"/>
                  </a:schemeClr>
                </a:solidFill>
              </a:rPr>
              <a:t>IDatabaseValuesGetter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A2BD41-4415-ED21-BF06-0DAF85FB4886}"/>
              </a:ext>
            </a:extLst>
          </p:cNvPr>
          <p:cNvSpPr txBox="1"/>
          <p:nvPr/>
        </p:nvSpPr>
        <p:spPr>
          <a:xfrm>
            <a:off x="2260879" y="1779796"/>
            <a:ext cx="381837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https://validation.matinf.pro/edx/data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45EC357-4BAF-6118-B392-CCEE95620B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indent="0">
              <a:buNone/>
            </a:pPr>
            <a:r>
              <a:rPr lang="en-US" dirty="0"/>
              <a:t>EDX - Energy-dispersive X-ray spectroscopy</a:t>
            </a:r>
          </a:p>
          <a:p>
            <a:pPr indent="0">
              <a:buNone/>
            </a:pP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E99B90-B7EC-449F-4ECA-E1BDE51EBD1E}"/>
              </a:ext>
            </a:extLst>
          </p:cNvPr>
          <p:cNvSpPr txBox="1"/>
          <p:nvPr/>
        </p:nvSpPr>
        <p:spPr>
          <a:xfrm>
            <a:off x="261255" y="2133498"/>
            <a:ext cx="3396343" cy="415498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{ </a:t>
            </a:r>
            <a:r>
              <a:rPr lang="en-US" sz="1200" dirty="0">
                <a:solidFill>
                  <a:srgbClr val="2E75B6"/>
                </a:solidFill>
                <a:latin typeface="Cascadia Mono" panose="020B0609020000020004" pitchFamily="49" charset="0"/>
              </a:rPr>
              <a:t>"</a:t>
            </a:r>
            <a:r>
              <a:rPr lang="en-US" sz="1200" dirty="0" err="1">
                <a:solidFill>
                  <a:srgbClr val="2E75B6"/>
                </a:solidFill>
                <a:latin typeface="Cascadia Mono" panose="020B0609020000020004" pitchFamily="49" charset="0"/>
              </a:rPr>
              <a:t>DeletePreviousProperties</a:t>
            </a:r>
            <a:r>
              <a:rPr lang="en-US" sz="1200" dirty="0">
                <a:solidFill>
                  <a:srgbClr val="2E75B6"/>
                </a:solidFill>
                <a:latin typeface="Cascadia Mono" panose="020B0609020000020004" pitchFamily="49" charset="0"/>
              </a:rPr>
              <a:t>"</a:t>
            </a:r>
            <a:r>
              <a:rPr lang="en-US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: </a:t>
            </a:r>
            <a:r>
              <a:rPr lang="en-US" sz="1200" dirty="0">
                <a:solidFill>
                  <a:srgbClr val="0000FF"/>
                </a:solidFill>
                <a:latin typeface="Cascadia Mono" panose="020B0609020000020004" pitchFamily="49" charset="0"/>
              </a:rPr>
              <a:t>true</a:t>
            </a:r>
            <a:r>
              <a:rPr lang="en-US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,</a:t>
            </a:r>
          </a:p>
          <a:p>
            <a:r>
              <a:rPr lang="en-US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  </a:t>
            </a:r>
            <a:r>
              <a:rPr lang="en-US" sz="1200" dirty="0">
                <a:solidFill>
                  <a:srgbClr val="2E75B6"/>
                </a:solidFill>
                <a:latin typeface="Cascadia Mono" panose="020B0609020000020004" pitchFamily="49" charset="0"/>
              </a:rPr>
              <a:t>"Properties"</a:t>
            </a:r>
            <a:r>
              <a:rPr lang="en-US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: [</a:t>
            </a:r>
          </a:p>
          <a:p>
            <a:r>
              <a:rPr lang="en-US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    { </a:t>
            </a:r>
            <a:r>
              <a:rPr lang="en-US" sz="1200" dirty="0">
                <a:solidFill>
                  <a:srgbClr val="2E75B6"/>
                </a:solidFill>
                <a:latin typeface="Cascadia Mono" panose="020B0609020000020004" pitchFamily="49" charset="0"/>
              </a:rPr>
              <a:t>"</a:t>
            </a:r>
            <a:r>
              <a:rPr lang="en-US" sz="1200" dirty="0" err="1">
                <a:solidFill>
                  <a:srgbClr val="2E75B6"/>
                </a:solidFill>
                <a:latin typeface="Cascadia Mono" panose="020B0609020000020004" pitchFamily="49" charset="0"/>
              </a:rPr>
              <a:t>PropertyId</a:t>
            </a:r>
            <a:r>
              <a:rPr lang="en-US" sz="1200" dirty="0">
                <a:solidFill>
                  <a:srgbClr val="2E75B6"/>
                </a:solidFill>
                <a:latin typeface="Cascadia Mono" panose="020B0609020000020004" pitchFamily="49" charset="0"/>
              </a:rPr>
              <a:t>"</a:t>
            </a:r>
            <a:r>
              <a:rPr lang="en-US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: 0,</a:t>
            </a:r>
          </a:p>
          <a:p>
            <a:r>
              <a:rPr lang="en-US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      </a:t>
            </a:r>
            <a:r>
              <a:rPr lang="en-US" sz="1200" dirty="0">
                <a:solidFill>
                  <a:srgbClr val="2E75B6"/>
                </a:solidFill>
                <a:latin typeface="Cascadia Mono" panose="020B0609020000020004" pitchFamily="49" charset="0"/>
              </a:rPr>
              <a:t>"Type"</a:t>
            </a:r>
            <a:r>
              <a:rPr lang="en-US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: 1,</a:t>
            </a:r>
          </a:p>
          <a:p>
            <a:r>
              <a:rPr lang="en-US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      </a:t>
            </a:r>
            <a:r>
              <a:rPr lang="en-US" sz="1200" dirty="0">
                <a:solidFill>
                  <a:srgbClr val="2E75B6"/>
                </a:solidFill>
                <a:latin typeface="Cascadia Mono" panose="020B0609020000020004" pitchFamily="49" charset="0"/>
              </a:rPr>
              <a:t>"Name"</a:t>
            </a:r>
            <a:r>
              <a:rPr lang="en-US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: </a:t>
            </a:r>
            <a:r>
              <a:rPr lang="en-US" sz="1200" dirty="0">
                <a:solidFill>
                  <a:srgbClr val="A31515"/>
                </a:solidFill>
                <a:latin typeface="Cascadia Mono" panose="020B0609020000020004" pitchFamily="49" charset="0"/>
              </a:rPr>
              <a:t>"V"</a:t>
            </a:r>
            <a:r>
              <a:rPr lang="en-US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,</a:t>
            </a:r>
          </a:p>
          <a:p>
            <a:r>
              <a:rPr lang="en-US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      </a:t>
            </a:r>
            <a:r>
              <a:rPr lang="en-US" sz="1200" dirty="0">
                <a:solidFill>
                  <a:srgbClr val="2E75B6"/>
                </a:solidFill>
                <a:latin typeface="Cascadia Mono" panose="020B0609020000020004" pitchFamily="49" charset="0"/>
              </a:rPr>
              <a:t>"Value"</a:t>
            </a:r>
            <a:r>
              <a:rPr lang="en-US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: 0,</a:t>
            </a:r>
          </a:p>
          <a:p>
            <a:r>
              <a:rPr lang="en-US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      </a:t>
            </a:r>
            <a:r>
              <a:rPr lang="en-US" sz="1200" dirty="0">
                <a:solidFill>
                  <a:srgbClr val="2E75B6"/>
                </a:solidFill>
                <a:latin typeface="Cascadia Mono" panose="020B0609020000020004" pitchFamily="49" charset="0"/>
              </a:rPr>
              <a:t>"</a:t>
            </a:r>
            <a:r>
              <a:rPr lang="en-US" sz="1200" dirty="0" err="1">
                <a:solidFill>
                  <a:srgbClr val="2E75B6"/>
                </a:solidFill>
                <a:latin typeface="Cascadia Mono" panose="020B0609020000020004" pitchFamily="49" charset="0"/>
              </a:rPr>
              <a:t>ValueEpsilon</a:t>
            </a:r>
            <a:r>
              <a:rPr lang="en-US" sz="1200" dirty="0">
                <a:solidFill>
                  <a:srgbClr val="2E75B6"/>
                </a:solidFill>
                <a:latin typeface="Cascadia Mono" panose="020B0609020000020004" pitchFamily="49" charset="0"/>
              </a:rPr>
              <a:t>"</a:t>
            </a:r>
            <a:r>
              <a:rPr lang="en-US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: </a:t>
            </a:r>
            <a:r>
              <a:rPr lang="en-US" sz="1200" dirty="0">
                <a:solidFill>
                  <a:srgbClr val="0000FF"/>
                </a:solidFill>
                <a:latin typeface="Cascadia Mono" panose="020B0609020000020004" pitchFamily="49" charset="0"/>
              </a:rPr>
              <a:t>null</a:t>
            </a:r>
            <a:r>
              <a:rPr lang="en-US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,</a:t>
            </a:r>
          </a:p>
          <a:p>
            <a:r>
              <a:rPr lang="en-US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      </a:t>
            </a:r>
            <a:r>
              <a:rPr lang="en-US" sz="1200" dirty="0">
                <a:solidFill>
                  <a:srgbClr val="2E75B6"/>
                </a:solidFill>
                <a:latin typeface="Cascadia Mono" panose="020B0609020000020004" pitchFamily="49" charset="0"/>
              </a:rPr>
              <a:t>"</a:t>
            </a:r>
            <a:r>
              <a:rPr lang="en-US" sz="1200" dirty="0" err="1">
                <a:solidFill>
                  <a:srgbClr val="2E75B6"/>
                </a:solidFill>
                <a:latin typeface="Cascadia Mono" panose="020B0609020000020004" pitchFamily="49" charset="0"/>
              </a:rPr>
              <a:t>SortCode</a:t>
            </a:r>
            <a:r>
              <a:rPr lang="en-US" sz="1200" dirty="0">
                <a:solidFill>
                  <a:srgbClr val="2E75B6"/>
                </a:solidFill>
                <a:latin typeface="Cascadia Mono" panose="020B0609020000020004" pitchFamily="49" charset="0"/>
              </a:rPr>
              <a:t>"</a:t>
            </a:r>
            <a:r>
              <a:rPr lang="en-US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: 10,</a:t>
            </a:r>
          </a:p>
          <a:p>
            <a:r>
              <a:rPr lang="en-US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      </a:t>
            </a:r>
            <a:r>
              <a:rPr lang="en-US" sz="1200" dirty="0">
                <a:solidFill>
                  <a:srgbClr val="2E75B6"/>
                </a:solidFill>
                <a:latin typeface="Cascadia Mono" panose="020B0609020000020004" pitchFamily="49" charset="0"/>
              </a:rPr>
              <a:t>"Row"</a:t>
            </a:r>
            <a:r>
              <a:rPr lang="en-US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: 1,</a:t>
            </a:r>
          </a:p>
          <a:p>
            <a:r>
              <a:rPr lang="en-US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      </a:t>
            </a:r>
            <a:r>
              <a:rPr lang="en-US" sz="1200" dirty="0">
                <a:solidFill>
                  <a:srgbClr val="2E75B6"/>
                </a:solidFill>
                <a:latin typeface="Cascadia Mono" panose="020B0609020000020004" pitchFamily="49" charset="0"/>
              </a:rPr>
              <a:t>"Comment"</a:t>
            </a:r>
            <a:r>
              <a:rPr lang="en-US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: </a:t>
            </a:r>
            <a:r>
              <a:rPr lang="en-US" sz="1200" dirty="0">
                <a:solidFill>
                  <a:srgbClr val="A31515"/>
                </a:solidFill>
                <a:latin typeface="Cascadia Mono" panose="020B0609020000020004" pitchFamily="49" charset="0"/>
              </a:rPr>
              <a:t>"Minimal V content"</a:t>
            </a:r>
            <a:endParaRPr lang="en-US" sz="12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n-US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    },</a:t>
            </a:r>
          </a:p>
          <a:p>
            <a:r>
              <a:rPr lang="en-US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    { </a:t>
            </a:r>
            <a:r>
              <a:rPr lang="en-US" sz="1200" dirty="0">
                <a:solidFill>
                  <a:srgbClr val="2E75B6"/>
                </a:solidFill>
                <a:latin typeface="Cascadia Mono" panose="020B0609020000020004" pitchFamily="49" charset="0"/>
              </a:rPr>
              <a:t>"</a:t>
            </a:r>
            <a:r>
              <a:rPr lang="en-US" sz="1200" dirty="0" err="1">
                <a:solidFill>
                  <a:srgbClr val="2E75B6"/>
                </a:solidFill>
                <a:latin typeface="Cascadia Mono" panose="020B0609020000020004" pitchFamily="49" charset="0"/>
              </a:rPr>
              <a:t>PropertyId</a:t>
            </a:r>
            <a:r>
              <a:rPr lang="en-US" sz="1200" dirty="0">
                <a:solidFill>
                  <a:srgbClr val="2E75B6"/>
                </a:solidFill>
                <a:latin typeface="Cascadia Mono" panose="020B0609020000020004" pitchFamily="49" charset="0"/>
              </a:rPr>
              <a:t>"</a:t>
            </a:r>
            <a:r>
              <a:rPr lang="en-US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: 0,</a:t>
            </a:r>
          </a:p>
          <a:p>
            <a:r>
              <a:rPr lang="en-US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      </a:t>
            </a:r>
            <a:r>
              <a:rPr lang="en-US" sz="1200" dirty="0">
                <a:solidFill>
                  <a:srgbClr val="2E75B6"/>
                </a:solidFill>
                <a:latin typeface="Cascadia Mono" panose="020B0609020000020004" pitchFamily="49" charset="0"/>
              </a:rPr>
              <a:t>"Type"</a:t>
            </a:r>
            <a:r>
              <a:rPr lang="en-US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: 1,</a:t>
            </a:r>
          </a:p>
          <a:p>
            <a:r>
              <a:rPr lang="en-US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      </a:t>
            </a:r>
            <a:r>
              <a:rPr lang="en-US" sz="1200" dirty="0">
                <a:solidFill>
                  <a:srgbClr val="2E75B6"/>
                </a:solidFill>
                <a:latin typeface="Cascadia Mono" panose="020B0609020000020004" pitchFamily="49" charset="0"/>
              </a:rPr>
              <a:t>"Name"</a:t>
            </a:r>
            <a:r>
              <a:rPr lang="en-US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: </a:t>
            </a:r>
            <a:r>
              <a:rPr lang="en-US" sz="1200" dirty="0">
                <a:solidFill>
                  <a:srgbClr val="A31515"/>
                </a:solidFill>
                <a:latin typeface="Cascadia Mono" panose="020B0609020000020004" pitchFamily="49" charset="0"/>
              </a:rPr>
              <a:t>"V"</a:t>
            </a:r>
            <a:r>
              <a:rPr lang="en-US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,</a:t>
            </a:r>
          </a:p>
          <a:p>
            <a:r>
              <a:rPr lang="en-US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      </a:t>
            </a:r>
            <a:r>
              <a:rPr lang="en-US" sz="1200" dirty="0">
                <a:solidFill>
                  <a:srgbClr val="2E75B6"/>
                </a:solidFill>
                <a:latin typeface="Cascadia Mono" panose="020B0609020000020004" pitchFamily="49" charset="0"/>
              </a:rPr>
              <a:t>"Value"</a:t>
            </a:r>
            <a:r>
              <a:rPr lang="en-US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: 36.400001525878906,</a:t>
            </a:r>
          </a:p>
          <a:p>
            <a:r>
              <a:rPr lang="en-US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      </a:t>
            </a:r>
            <a:r>
              <a:rPr lang="en-US" sz="1200" dirty="0">
                <a:solidFill>
                  <a:srgbClr val="2E75B6"/>
                </a:solidFill>
                <a:latin typeface="Cascadia Mono" panose="020B0609020000020004" pitchFamily="49" charset="0"/>
              </a:rPr>
              <a:t>"</a:t>
            </a:r>
            <a:r>
              <a:rPr lang="en-US" sz="1200" dirty="0" err="1">
                <a:solidFill>
                  <a:srgbClr val="2E75B6"/>
                </a:solidFill>
                <a:latin typeface="Cascadia Mono" panose="020B0609020000020004" pitchFamily="49" charset="0"/>
              </a:rPr>
              <a:t>ValueEpsilon</a:t>
            </a:r>
            <a:r>
              <a:rPr lang="en-US" sz="1200" dirty="0">
                <a:solidFill>
                  <a:srgbClr val="2E75B6"/>
                </a:solidFill>
                <a:latin typeface="Cascadia Mono" panose="020B0609020000020004" pitchFamily="49" charset="0"/>
              </a:rPr>
              <a:t>"</a:t>
            </a:r>
            <a:r>
              <a:rPr lang="en-US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: </a:t>
            </a:r>
            <a:r>
              <a:rPr lang="en-US" sz="1200" dirty="0">
                <a:solidFill>
                  <a:srgbClr val="0000FF"/>
                </a:solidFill>
                <a:latin typeface="Cascadia Mono" panose="020B0609020000020004" pitchFamily="49" charset="0"/>
              </a:rPr>
              <a:t>null</a:t>
            </a:r>
            <a:r>
              <a:rPr lang="en-US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,</a:t>
            </a:r>
          </a:p>
          <a:p>
            <a:r>
              <a:rPr lang="en-US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      </a:t>
            </a:r>
            <a:r>
              <a:rPr lang="en-US" sz="1200" dirty="0">
                <a:solidFill>
                  <a:srgbClr val="2E75B6"/>
                </a:solidFill>
                <a:latin typeface="Cascadia Mono" panose="020B0609020000020004" pitchFamily="49" charset="0"/>
              </a:rPr>
              <a:t>"</a:t>
            </a:r>
            <a:r>
              <a:rPr lang="en-US" sz="1200" dirty="0" err="1">
                <a:solidFill>
                  <a:srgbClr val="2E75B6"/>
                </a:solidFill>
                <a:latin typeface="Cascadia Mono" panose="020B0609020000020004" pitchFamily="49" charset="0"/>
              </a:rPr>
              <a:t>SortCode</a:t>
            </a:r>
            <a:r>
              <a:rPr lang="en-US" sz="1200" dirty="0">
                <a:solidFill>
                  <a:srgbClr val="2E75B6"/>
                </a:solidFill>
                <a:latin typeface="Cascadia Mono" panose="020B0609020000020004" pitchFamily="49" charset="0"/>
              </a:rPr>
              <a:t>"</a:t>
            </a:r>
            <a:r>
              <a:rPr lang="en-US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: 10,</a:t>
            </a:r>
          </a:p>
          <a:p>
            <a:r>
              <a:rPr lang="en-US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      </a:t>
            </a:r>
            <a:r>
              <a:rPr lang="en-US" sz="1200" dirty="0">
                <a:solidFill>
                  <a:srgbClr val="2E75B6"/>
                </a:solidFill>
                <a:latin typeface="Cascadia Mono" panose="020B0609020000020004" pitchFamily="49" charset="0"/>
              </a:rPr>
              <a:t>"Row"</a:t>
            </a:r>
            <a:r>
              <a:rPr lang="en-US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: 2,</a:t>
            </a:r>
          </a:p>
          <a:p>
            <a:r>
              <a:rPr lang="en-US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      </a:t>
            </a:r>
            <a:r>
              <a:rPr lang="en-US" sz="1200" dirty="0">
                <a:solidFill>
                  <a:srgbClr val="2E75B6"/>
                </a:solidFill>
                <a:latin typeface="Cascadia Mono" panose="020B0609020000020004" pitchFamily="49" charset="0"/>
              </a:rPr>
              <a:t>"Comment"</a:t>
            </a:r>
            <a:r>
              <a:rPr lang="en-US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: </a:t>
            </a:r>
            <a:r>
              <a:rPr lang="en-US" sz="1200" dirty="0">
                <a:solidFill>
                  <a:srgbClr val="A31515"/>
                </a:solidFill>
                <a:latin typeface="Cascadia Mono" panose="020B0609020000020004" pitchFamily="49" charset="0"/>
              </a:rPr>
              <a:t>"Maximal V content"</a:t>
            </a:r>
            <a:endParaRPr lang="en-US" sz="12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n-US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    }</a:t>
            </a:r>
          </a:p>
          <a:p>
            <a:r>
              <a:rPr lang="en-US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  ]</a:t>
            </a:r>
          </a:p>
          <a:p>
            <a:r>
              <a:rPr lang="en-US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}</a:t>
            </a:r>
            <a:endParaRPr lang="en-US" sz="12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41A530E-7C53-B1BD-AB4B-23871BE09F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1279" y="2622155"/>
            <a:ext cx="5091861" cy="1226363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7270F79-FCD1-90F1-CAA0-B5B674CCA8A0}"/>
              </a:ext>
            </a:extLst>
          </p:cNvPr>
          <p:cNvCxnSpPr>
            <a:cxnSpLocks/>
            <a:endCxn id="18" idx="2"/>
          </p:cNvCxnSpPr>
          <p:nvPr/>
        </p:nvCxnSpPr>
        <p:spPr>
          <a:xfrm>
            <a:off x="1959429" y="3084844"/>
            <a:ext cx="3959050" cy="140677"/>
          </a:xfrm>
          <a:prstGeom prst="straightConnector1">
            <a:avLst/>
          </a:prstGeom>
          <a:ln w="63500">
            <a:solidFill>
              <a:srgbClr val="0070C0">
                <a:alpha val="5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8AF9D4A-BE1C-4B41-7D4B-F749BA588B88}"/>
              </a:ext>
            </a:extLst>
          </p:cNvPr>
          <p:cNvCxnSpPr>
            <a:cxnSpLocks/>
            <a:endCxn id="20" idx="2"/>
          </p:cNvCxnSpPr>
          <p:nvPr/>
        </p:nvCxnSpPr>
        <p:spPr>
          <a:xfrm flipV="1">
            <a:off x="1939332" y="3639178"/>
            <a:ext cx="3990871" cy="1073499"/>
          </a:xfrm>
          <a:prstGeom prst="straightConnector1">
            <a:avLst/>
          </a:prstGeom>
          <a:ln w="63500">
            <a:solidFill>
              <a:srgbClr val="0070C0">
                <a:alpha val="5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D724C19C-0B9D-8A95-D5D5-9E782EF0B741}"/>
              </a:ext>
            </a:extLst>
          </p:cNvPr>
          <p:cNvSpPr/>
          <p:nvPr/>
        </p:nvSpPr>
        <p:spPr>
          <a:xfrm>
            <a:off x="5918479" y="3064747"/>
            <a:ext cx="321547" cy="321547"/>
          </a:xfrm>
          <a:prstGeom prst="ellipse">
            <a:avLst/>
          </a:prstGeom>
          <a:noFill/>
          <a:ln w="38100">
            <a:solidFill>
              <a:srgbClr val="0070C0">
                <a:alpha val="50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1BACBF7-00FA-60B6-8202-9E22DEAB9E4F}"/>
              </a:ext>
            </a:extLst>
          </p:cNvPr>
          <p:cNvSpPr/>
          <p:nvPr/>
        </p:nvSpPr>
        <p:spPr>
          <a:xfrm>
            <a:off x="5930203" y="3478404"/>
            <a:ext cx="480645" cy="321547"/>
          </a:xfrm>
          <a:prstGeom prst="ellipse">
            <a:avLst/>
          </a:prstGeom>
          <a:noFill/>
          <a:ln w="38100">
            <a:solidFill>
              <a:srgbClr val="0070C0">
                <a:alpha val="50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FEC2718-2475-5CB9-4B2C-53AAD465C1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2174" y="4695616"/>
            <a:ext cx="6830378" cy="1486107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10F572E5-693D-CCFD-8988-F9AC07256DA0}"/>
              </a:ext>
            </a:extLst>
          </p:cNvPr>
          <p:cNvSpPr/>
          <p:nvPr/>
        </p:nvSpPr>
        <p:spPr>
          <a:xfrm>
            <a:off x="6119446" y="5104562"/>
            <a:ext cx="2914022" cy="502417"/>
          </a:xfrm>
          <a:prstGeom prst="roundRect">
            <a:avLst/>
          </a:prstGeom>
          <a:solidFill>
            <a:schemeClr val="accent1">
              <a:alpha val="16000"/>
            </a:schemeClr>
          </a:solidFill>
          <a:ln w="38100">
            <a:solidFill>
              <a:srgbClr val="0070C0">
                <a:alpha val="50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BC5A8FC-B602-786D-25D5-A4F3130083D6}"/>
              </a:ext>
            </a:extLst>
          </p:cNvPr>
          <p:cNvSpPr txBox="1"/>
          <p:nvPr/>
        </p:nvSpPr>
        <p:spPr>
          <a:xfrm>
            <a:off x="4541856" y="4322019"/>
            <a:ext cx="76501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>
              <a:spcBef>
                <a:spcPts val="0"/>
              </a:spcBef>
            </a:pPr>
            <a:r>
              <a:rPr lang="en-US" altLang="ru-RU" sz="1800" b="1" dirty="0">
                <a:solidFill>
                  <a:prstClr val="black"/>
                </a:solidFill>
                <a:latin typeface="+mn-lt"/>
              </a:rPr>
              <a:t>Administrative interface:			</a:t>
            </a:r>
            <a:r>
              <a:rPr lang="en-US" altLang="ru-RU" b="1" dirty="0">
                <a:solidFill>
                  <a:prstClr val="black"/>
                </a:solidFill>
              </a:rPr>
              <a:t>         </a:t>
            </a:r>
            <a:r>
              <a:rPr lang="en-US" altLang="ru-RU" sz="1800" b="1" dirty="0">
                <a:solidFill>
                  <a:prstClr val="black"/>
                </a:solidFill>
                <a:latin typeface="+mn-lt"/>
              </a:rPr>
              <a:t>Compositions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41D31EE-0168-8C06-00E3-4C02F0D43A66}"/>
              </a:ext>
            </a:extLst>
          </p:cNvPr>
          <p:cNvCxnSpPr>
            <a:cxnSpLocks/>
            <a:endCxn id="26" idx="0"/>
          </p:cNvCxnSpPr>
          <p:nvPr/>
        </p:nvCxnSpPr>
        <p:spPr>
          <a:xfrm>
            <a:off x="7576457" y="3858567"/>
            <a:ext cx="0" cy="1245995"/>
          </a:xfrm>
          <a:prstGeom prst="straightConnector1">
            <a:avLst/>
          </a:prstGeom>
          <a:ln w="63500">
            <a:solidFill>
              <a:srgbClr val="0070C0">
                <a:alpha val="5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A0C5B456-490A-4E50-14B2-BAB3754C92B8}"/>
              </a:ext>
            </a:extLst>
          </p:cNvPr>
          <p:cNvSpPr txBox="1"/>
          <p:nvPr/>
        </p:nvSpPr>
        <p:spPr>
          <a:xfrm>
            <a:off x="5890010" y="2223589"/>
            <a:ext cx="38970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>
              <a:spcBef>
                <a:spcPts val="0"/>
              </a:spcBef>
            </a:pPr>
            <a:r>
              <a:rPr lang="en-US" altLang="ru-RU" sz="1800" b="1" dirty="0">
                <a:solidFill>
                  <a:prstClr val="black"/>
                </a:solidFill>
                <a:latin typeface="+mn-lt"/>
              </a:rPr>
              <a:t>Metadata for EDX (range values):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6ADBCB58-240F-FA0E-4698-5EF9B39B5FD7}"/>
              </a:ext>
            </a:extLst>
          </p:cNvPr>
          <p:cNvCxnSpPr>
            <a:cxnSpLocks/>
          </p:cNvCxnSpPr>
          <p:nvPr/>
        </p:nvCxnSpPr>
        <p:spPr>
          <a:xfrm flipV="1">
            <a:off x="10319657" y="4602145"/>
            <a:ext cx="0" cy="582804"/>
          </a:xfrm>
          <a:prstGeom prst="straightConnector1">
            <a:avLst/>
          </a:prstGeom>
          <a:ln w="63500">
            <a:solidFill>
              <a:srgbClr val="0070C0">
                <a:alpha val="5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4355FBE9-ECD7-8952-B817-4054D6D944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604" y="60296"/>
            <a:ext cx="2059912" cy="2059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4319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23B201B8-24F4-4B45-84DE-D68A9557A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data extraction: external API</a:t>
            </a:r>
            <a:endParaRPr lang="en-GB" dirty="0"/>
          </a:p>
        </p:txBody>
      </p:sp>
      <p:sp>
        <p:nvSpPr>
          <p:cNvPr id="59" name="Text Box 52">
            <a:extLst>
              <a:ext uri="{FF2B5EF4-FFF2-40B4-BE49-F238E27FC236}">
                <a16:creationId xmlns:a16="http://schemas.microsoft.com/office/drawing/2014/main" id="{FB12BC46-BCB7-F1CD-8574-93BEFC763D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368" y="750768"/>
            <a:ext cx="1115329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defTabSz="914377">
              <a:spcBef>
                <a:spcPts val="0"/>
              </a:spcBef>
            </a:pPr>
            <a:r>
              <a:rPr lang="en-US" altLang="ru-RU" sz="2200" b="1" dirty="0">
                <a:solidFill>
                  <a:prstClr val="black"/>
                </a:solidFill>
                <a:latin typeface="+mn-lt"/>
              </a:rPr>
              <a:t>Provide a data extractor for every object type in configuration: </a:t>
            </a:r>
          </a:p>
          <a:p>
            <a:pPr marL="342900" indent="-342900" defTabSz="914377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70C0"/>
                </a:solidFill>
              </a:rPr>
              <a:t>type</a:t>
            </a:r>
            <a:r>
              <a:rPr lang="en-US" altLang="ru-RU" sz="2000" dirty="0">
                <a:solidFill>
                  <a:prstClr val="black"/>
                </a:solidFill>
                <a:latin typeface="+mn-lt"/>
              </a:rPr>
              <a:t>: built-in type (object instantiated by class name);</a:t>
            </a:r>
          </a:p>
          <a:p>
            <a:pPr marL="342900" indent="-342900" defTabSz="914377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70C0"/>
                </a:solidFill>
              </a:rPr>
              <a:t>https</a:t>
            </a:r>
            <a:r>
              <a:rPr lang="en-US" altLang="ru-RU" sz="2000" dirty="0">
                <a:solidFill>
                  <a:prstClr val="black"/>
                </a:solidFill>
                <a:latin typeface="+mn-lt"/>
              </a:rPr>
              <a:t>: URL to a REST Service (</a:t>
            </a:r>
            <a:r>
              <a:rPr lang="en-US" altLang="ru-RU" sz="2000" dirty="0" err="1">
                <a:solidFill>
                  <a:prstClr val="black"/>
                </a:solidFill>
                <a:latin typeface="+mn-lt"/>
              </a:rPr>
              <a:t>OpenAPI</a:t>
            </a:r>
            <a:r>
              <a:rPr lang="en-US" altLang="ru-RU" sz="2000" dirty="0">
                <a:solidFill>
                  <a:prstClr val="black"/>
                </a:solidFill>
                <a:latin typeface="+mn-lt"/>
              </a:rPr>
              <a:t> specification).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BA9B72-342D-683A-0058-1639D9FA28FA}"/>
              </a:ext>
            </a:extLst>
          </p:cNvPr>
          <p:cNvSpPr txBox="1"/>
          <p:nvPr/>
        </p:nvSpPr>
        <p:spPr>
          <a:xfrm>
            <a:off x="2240782" y="1327621"/>
            <a:ext cx="68328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 err="1">
                <a:solidFill>
                  <a:schemeClr val="accent1">
                    <a:lumMod val="75000"/>
                  </a:schemeClr>
                </a:solidFill>
              </a:rPr>
              <a:t>type:TypeValidationLibrary.TypeValidator_EDX_CSV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 (interface </a:t>
            </a:r>
            <a:r>
              <a:rPr lang="en-US" sz="1400" b="1" dirty="0" err="1">
                <a:solidFill>
                  <a:schemeClr val="accent1">
                    <a:lumMod val="75000"/>
                  </a:schemeClr>
                </a:solidFill>
              </a:rPr>
              <a:t>IDatabaseValuesGetter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A2BD41-4415-ED21-BF06-0DAF85FB4886}"/>
              </a:ext>
            </a:extLst>
          </p:cNvPr>
          <p:cNvSpPr txBox="1"/>
          <p:nvPr/>
        </p:nvSpPr>
        <p:spPr>
          <a:xfrm>
            <a:off x="2260879" y="1779796"/>
            <a:ext cx="381837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https://validation.matinf.pro/edx/data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45EC357-4BAF-6118-B392-CCEE95620B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0C5B456-490A-4E50-14B2-BAB3754C92B8}"/>
              </a:ext>
            </a:extLst>
          </p:cNvPr>
          <p:cNvSpPr txBox="1"/>
          <p:nvPr/>
        </p:nvSpPr>
        <p:spPr>
          <a:xfrm>
            <a:off x="195944" y="2645619"/>
            <a:ext cx="49588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>
              <a:spcBef>
                <a:spcPts val="0"/>
              </a:spcBef>
            </a:pPr>
            <a:r>
              <a:rPr lang="en-US" altLang="ru-RU" sz="1800" b="1" dirty="0">
                <a:solidFill>
                  <a:prstClr val="black"/>
                </a:solidFill>
                <a:latin typeface="+mn-lt"/>
              </a:rPr>
              <a:t>Data from EDX (</a:t>
            </a:r>
            <a:r>
              <a:rPr lang="en-US" altLang="ru-RU" b="1" dirty="0">
                <a:solidFill>
                  <a:prstClr val="black"/>
                </a:solidFill>
              </a:rPr>
              <a:t>all</a:t>
            </a:r>
            <a:r>
              <a:rPr lang="en-US" altLang="ru-RU" sz="1800" b="1" dirty="0">
                <a:solidFill>
                  <a:prstClr val="black"/>
                </a:solidFill>
                <a:latin typeface="+mn-lt"/>
              </a:rPr>
              <a:t> values == 342 compositions):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C5712AD-8E81-5F7D-DED3-B5BB4EBB1B3F}"/>
              </a:ext>
            </a:extLst>
          </p:cNvPr>
          <p:cNvGrpSpPr/>
          <p:nvPr/>
        </p:nvGrpSpPr>
        <p:grpSpPr>
          <a:xfrm>
            <a:off x="411980" y="3108188"/>
            <a:ext cx="9817243" cy="3046988"/>
            <a:chOff x="200964" y="2223933"/>
            <a:chExt cx="9817243" cy="304698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1E99B90-B7EC-449F-4ECA-E1BDE51EBD1E}"/>
                </a:ext>
              </a:extLst>
            </p:cNvPr>
            <p:cNvSpPr txBox="1"/>
            <p:nvPr/>
          </p:nvSpPr>
          <p:spPr>
            <a:xfrm>
              <a:off x="200964" y="2223933"/>
              <a:ext cx="9817243" cy="3046988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  <a:latin typeface="Cascadia Mono" panose="020B0609020000020004" pitchFamily="49" charset="0"/>
                </a:rPr>
                <a:t>{</a:t>
              </a:r>
            </a:p>
            <a:p>
              <a:r>
                <a:rPr lang="en-US" sz="1200" dirty="0">
                  <a:solidFill>
                    <a:srgbClr val="000000"/>
                  </a:solidFill>
                  <a:latin typeface="Cascadia Mono" panose="020B0609020000020004" pitchFamily="49" charset="0"/>
                </a:rPr>
                <a:t>  </a:t>
              </a:r>
              <a:r>
                <a:rPr lang="en-US" sz="1200" dirty="0">
                  <a:solidFill>
                    <a:srgbClr val="2E75B6"/>
                  </a:solidFill>
                  <a:latin typeface="Cascadia Mono" panose="020B0609020000020004" pitchFamily="49" charset="0"/>
                </a:rPr>
                <a:t>"</a:t>
              </a:r>
              <a:r>
                <a:rPr lang="en-US" sz="1200" dirty="0" err="1">
                  <a:solidFill>
                    <a:srgbClr val="2E75B6"/>
                  </a:solidFill>
                  <a:latin typeface="Cascadia Mono" panose="020B0609020000020004" pitchFamily="49" charset="0"/>
                </a:rPr>
                <a:t>CompositionElements</a:t>
              </a:r>
              <a:r>
                <a:rPr lang="en-US" sz="1200" dirty="0">
                  <a:solidFill>
                    <a:srgbClr val="2E75B6"/>
                  </a:solidFill>
                  <a:latin typeface="Cascadia Mono" panose="020B0609020000020004" pitchFamily="49" charset="0"/>
                </a:rPr>
                <a:t>"</a:t>
              </a:r>
              <a:r>
                <a:rPr lang="en-US" sz="1200" dirty="0">
                  <a:solidFill>
                    <a:srgbClr val="000000"/>
                  </a:solidFill>
                  <a:latin typeface="Cascadia Mono" panose="020B0609020000020004" pitchFamily="49" charset="0"/>
                </a:rPr>
                <a:t>: [</a:t>
              </a:r>
            </a:p>
            <a:p>
              <a:r>
                <a:rPr lang="en-US" sz="1200" dirty="0">
                  <a:solidFill>
                    <a:srgbClr val="000000"/>
                  </a:solidFill>
                  <a:latin typeface="Cascadia Mono" panose="020B0609020000020004" pitchFamily="49" charset="0"/>
                </a:rPr>
                <a:t>    { </a:t>
              </a:r>
              <a:r>
                <a:rPr lang="en-US" sz="1200" dirty="0">
                  <a:solidFill>
                    <a:srgbClr val="2E75B6"/>
                  </a:solidFill>
                  <a:latin typeface="Cascadia Mono" panose="020B0609020000020004" pitchFamily="49" charset="0"/>
                </a:rPr>
                <a:t>"</a:t>
              </a:r>
              <a:r>
                <a:rPr lang="en-US" sz="1200" dirty="0" err="1">
                  <a:solidFill>
                    <a:srgbClr val="2E75B6"/>
                  </a:solidFill>
                  <a:latin typeface="Cascadia Mono" panose="020B0609020000020004" pitchFamily="49" charset="0"/>
                </a:rPr>
                <a:t>CompoundIndex</a:t>
              </a:r>
              <a:r>
                <a:rPr lang="en-US" sz="1200" dirty="0">
                  <a:solidFill>
                    <a:srgbClr val="2E75B6"/>
                  </a:solidFill>
                  <a:latin typeface="Cascadia Mono" panose="020B0609020000020004" pitchFamily="49" charset="0"/>
                </a:rPr>
                <a:t>"</a:t>
              </a:r>
              <a:r>
                <a:rPr lang="en-US" sz="1200" dirty="0">
                  <a:solidFill>
                    <a:srgbClr val="000000"/>
                  </a:solidFill>
                  <a:latin typeface="Cascadia Mono" panose="020B0609020000020004" pitchFamily="49" charset="0"/>
                </a:rPr>
                <a:t>: 0,  </a:t>
              </a:r>
              <a:r>
                <a:rPr lang="en-US" sz="1200" dirty="0">
                  <a:solidFill>
                    <a:srgbClr val="2E75B6"/>
                  </a:solidFill>
                  <a:latin typeface="Cascadia Mono" panose="020B0609020000020004" pitchFamily="49" charset="0"/>
                </a:rPr>
                <a:t>"</a:t>
              </a:r>
              <a:r>
                <a:rPr lang="en-US" sz="1200" dirty="0" err="1">
                  <a:solidFill>
                    <a:srgbClr val="2E75B6"/>
                  </a:solidFill>
                  <a:latin typeface="Cascadia Mono" panose="020B0609020000020004" pitchFamily="49" charset="0"/>
                </a:rPr>
                <a:t>ElementName</a:t>
              </a:r>
              <a:r>
                <a:rPr lang="en-US" sz="1200" dirty="0">
                  <a:solidFill>
                    <a:srgbClr val="2E75B6"/>
                  </a:solidFill>
                  <a:latin typeface="Cascadia Mono" panose="020B0609020000020004" pitchFamily="49" charset="0"/>
                </a:rPr>
                <a:t>"</a:t>
              </a:r>
              <a:r>
                <a:rPr lang="en-US" sz="1200" dirty="0">
                  <a:solidFill>
                    <a:srgbClr val="000000"/>
                  </a:solidFill>
                  <a:latin typeface="Cascadia Mono" panose="020B0609020000020004" pitchFamily="49" charset="0"/>
                </a:rPr>
                <a:t>: </a:t>
              </a:r>
              <a:r>
                <a:rPr lang="en-US" sz="1200" dirty="0">
                  <a:solidFill>
                    <a:srgbClr val="A31515"/>
                  </a:solidFill>
                  <a:latin typeface="Cascadia Mono" panose="020B0609020000020004" pitchFamily="49" charset="0"/>
                </a:rPr>
                <a:t>"V"</a:t>
              </a:r>
              <a:r>
                <a:rPr lang="en-US" sz="1200" dirty="0">
                  <a:solidFill>
                    <a:srgbClr val="000000"/>
                  </a:solidFill>
                  <a:latin typeface="Cascadia Mono" panose="020B0609020000020004" pitchFamily="49" charset="0"/>
                </a:rPr>
                <a:t>,  </a:t>
              </a:r>
              <a:r>
                <a:rPr lang="en-US" sz="1200" dirty="0">
                  <a:solidFill>
                    <a:srgbClr val="2E75B6"/>
                  </a:solidFill>
                  <a:latin typeface="Cascadia Mono" panose="020B0609020000020004" pitchFamily="49" charset="0"/>
                </a:rPr>
                <a:t>"</a:t>
              </a:r>
              <a:r>
                <a:rPr lang="en-US" sz="1200" dirty="0" err="1">
                  <a:solidFill>
                    <a:srgbClr val="2E75B6"/>
                  </a:solidFill>
                  <a:latin typeface="Cascadia Mono" panose="020B0609020000020004" pitchFamily="49" charset="0"/>
                </a:rPr>
                <a:t>ValueAbsolute</a:t>
              </a:r>
              <a:r>
                <a:rPr lang="en-US" sz="1200" dirty="0">
                  <a:solidFill>
                    <a:srgbClr val="2E75B6"/>
                  </a:solidFill>
                  <a:latin typeface="Cascadia Mono" panose="020B0609020000020004" pitchFamily="49" charset="0"/>
                </a:rPr>
                <a:t>"</a:t>
              </a:r>
              <a:r>
                <a:rPr lang="en-US" sz="1200" dirty="0">
                  <a:solidFill>
                    <a:srgbClr val="000000"/>
                  </a:solidFill>
                  <a:latin typeface="Cascadia Mono" panose="020B0609020000020004" pitchFamily="49" charset="0"/>
                </a:rPr>
                <a:t>: </a:t>
              </a:r>
              <a:r>
                <a:rPr lang="en-US" sz="1200" dirty="0">
                  <a:solidFill>
                    <a:srgbClr val="0000FF"/>
                  </a:solidFill>
                  <a:latin typeface="Cascadia Mono" panose="020B0609020000020004" pitchFamily="49" charset="0"/>
                </a:rPr>
                <a:t>null</a:t>
              </a:r>
              <a:r>
                <a:rPr lang="en-US" sz="1200" dirty="0">
                  <a:solidFill>
                    <a:srgbClr val="000000"/>
                  </a:solidFill>
                  <a:latin typeface="Cascadia Mono" panose="020B0609020000020004" pitchFamily="49" charset="0"/>
                </a:rPr>
                <a:t>, </a:t>
              </a:r>
              <a:r>
                <a:rPr lang="en-US" sz="1200" dirty="0">
                  <a:solidFill>
                    <a:srgbClr val="2E75B6"/>
                  </a:solidFill>
                  <a:latin typeface="Cascadia Mono" panose="020B0609020000020004" pitchFamily="49" charset="0"/>
                </a:rPr>
                <a:t>"</a:t>
              </a:r>
              <a:r>
                <a:rPr lang="en-US" sz="1200" dirty="0" err="1">
                  <a:solidFill>
                    <a:srgbClr val="2E75B6"/>
                  </a:solidFill>
                  <a:latin typeface="Cascadia Mono" panose="020B0609020000020004" pitchFamily="49" charset="0"/>
                </a:rPr>
                <a:t>ValuePercent</a:t>
              </a:r>
              <a:r>
                <a:rPr lang="en-US" sz="1200" dirty="0">
                  <a:solidFill>
                    <a:srgbClr val="2E75B6"/>
                  </a:solidFill>
                  <a:latin typeface="Cascadia Mono" panose="020B0609020000020004" pitchFamily="49" charset="0"/>
                </a:rPr>
                <a:t>"</a:t>
              </a:r>
              <a:r>
                <a:rPr lang="en-US" sz="1200" dirty="0">
                  <a:solidFill>
                    <a:srgbClr val="000000"/>
                  </a:solidFill>
                  <a:latin typeface="Cascadia Mono" panose="020B0609020000020004" pitchFamily="49" charset="0"/>
                </a:rPr>
                <a:t>: 31.299999237060547 },</a:t>
              </a:r>
            </a:p>
            <a:p>
              <a:r>
                <a:rPr lang="en-US" sz="1200" dirty="0">
                  <a:solidFill>
                    <a:srgbClr val="000000"/>
                  </a:solidFill>
                  <a:latin typeface="Cascadia Mono" panose="020B0609020000020004" pitchFamily="49" charset="0"/>
                </a:rPr>
                <a:t>    { </a:t>
              </a:r>
              <a:r>
                <a:rPr lang="en-US" sz="1200" dirty="0">
                  <a:solidFill>
                    <a:srgbClr val="2E75B6"/>
                  </a:solidFill>
                  <a:latin typeface="Cascadia Mono" panose="020B0609020000020004" pitchFamily="49" charset="0"/>
                </a:rPr>
                <a:t>"</a:t>
              </a:r>
              <a:r>
                <a:rPr lang="en-US" sz="1200" dirty="0" err="1">
                  <a:solidFill>
                    <a:srgbClr val="2E75B6"/>
                  </a:solidFill>
                  <a:latin typeface="Cascadia Mono" panose="020B0609020000020004" pitchFamily="49" charset="0"/>
                </a:rPr>
                <a:t>CompoundIndex</a:t>
              </a:r>
              <a:r>
                <a:rPr lang="en-US" sz="1200" dirty="0">
                  <a:solidFill>
                    <a:srgbClr val="2E75B6"/>
                  </a:solidFill>
                  <a:latin typeface="Cascadia Mono" panose="020B0609020000020004" pitchFamily="49" charset="0"/>
                </a:rPr>
                <a:t>"</a:t>
              </a:r>
              <a:r>
                <a:rPr lang="en-US" sz="1200" dirty="0">
                  <a:solidFill>
                    <a:srgbClr val="000000"/>
                  </a:solidFill>
                  <a:latin typeface="Cascadia Mono" panose="020B0609020000020004" pitchFamily="49" charset="0"/>
                </a:rPr>
                <a:t>: 10, </a:t>
              </a:r>
              <a:r>
                <a:rPr lang="en-US" sz="1200" dirty="0">
                  <a:solidFill>
                    <a:srgbClr val="2E75B6"/>
                  </a:solidFill>
                  <a:latin typeface="Cascadia Mono" panose="020B0609020000020004" pitchFamily="49" charset="0"/>
                </a:rPr>
                <a:t>"ElementName"</a:t>
              </a:r>
              <a:r>
                <a:rPr lang="en-US" sz="1200" dirty="0">
                  <a:solidFill>
                    <a:srgbClr val="000000"/>
                  </a:solidFill>
                  <a:latin typeface="Cascadia Mono" panose="020B0609020000020004" pitchFamily="49" charset="0"/>
                </a:rPr>
                <a:t>: </a:t>
              </a:r>
              <a:r>
                <a:rPr lang="en-US" sz="1200" dirty="0">
                  <a:solidFill>
                    <a:srgbClr val="A31515"/>
                  </a:solidFill>
                  <a:latin typeface="Cascadia Mono" panose="020B0609020000020004" pitchFamily="49" charset="0"/>
                </a:rPr>
                <a:t>"Mn"</a:t>
              </a:r>
              <a:r>
                <a:rPr lang="en-US" sz="1200" dirty="0">
                  <a:solidFill>
                    <a:srgbClr val="000000"/>
                  </a:solidFill>
                  <a:latin typeface="Cascadia Mono" panose="020B0609020000020004" pitchFamily="49" charset="0"/>
                </a:rPr>
                <a:t>, </a:t>
              </a:r>
              <a:r>
                <a:rPr lang="en-US" sz="1200" dirty="0">
                  <a:solidFill>
                    <a:srgbClr val="2E75B6"/>
                  </a:solidFill>
                  <a:latin typeface="Cascadia Mono" panose="020B0609020000020004" pitchFamily="49" charset="0"/>
                </a:rPr>
                <a:t>"</a:t>
              </a:r>
              <a:r>
                <a:rPr lang="en-US" sz="1200" dirty="0" err="1">
                  <a:solidFill>
                    <a:srgbClr val="2E75B6"/>
                  </a:solidFill>
                  <a:latin typeface="Cascadia Mono" panose="020B0609020000020004" pitchFamily="49" charset="0"/>
                </a:rPr>
                <a:t>ValueAbsolute</a:t>
              </a:r>
              <a:r>
                <a:rPr lang="en-US" sz="1200" dirty="0">
                  <a:solidFill>
                    <a:srgbClr val="2E75B6"/>
                  </a:solidFill>
                  <a:latin typeface="Cascadia Mono" panose="020B0609020000020004" pitchFamily="49" charset="0"/>
                </a:rPr>
                <a:t>"</a:t>
              </a:r>
              <a:r>
                <a:rPr lang="en-US" sz="1200" dirty="0">
                  <a:solidFill>
                    <a:srgbClr val="000000"/>
                  </a:solidFill>
                  <a:latin typeface="Cascadia Mono" panose="020B0609020000020004" pitchFamily="49" charset="0"/>
                </a:rPr>
                <a:t>: </a:t>
              </a:r>
              <a:r>
                <a:rPr lang="en-US" sz="1200" dirty="0">
                  <a:solidFill>
                    <a:srgbClr val="0000FF"/>
                  </a:solidFill>
                  <a:latin typeface="Cascadia Mono" panose="020B0609020000020004" pitchFamily="49" charset="0"/>
                </a:rPr>
                <a:t>null</a:t>
              </a:r>
              <a:r>
                <a:rPr lang="en-US" sz="1200" dirty="0">
                  <a:solidFill>
                    <a:srgbClr val="000000"/>
                  </a:solidFill>
                  <a:latin typeface="Cascadia Mono" panose="020B0609020000020004" pitchFamily="49" charset="0"/>
                </a:rPr>
                <a:t>, </a:t>
              </a:r>
              <a:r>
                <a:rPr lang="en-US" sz="1200" dirty="0">
                  <a:solidFill>
                    <a:srgbClr val="2E75B6"/>
                  </a:solidFill>
                  <a:latin typeface="Cascadia Mono" panose="020B0609020000020004" pitchFamily="49" charset="0"/>
                </a:rPr>
                <a:t>"</a:t>
              </a:r>
              <a:r>
                <a:rPr lang="en-US" sz="1200" dirty="0" err="1">
                  <a:solidFill>
                    <a:srgbClr val="2E75B6"/>
                  </a:solidFill>
                  <a:latin typeface="Cascadia Mono" panose="020B0609020000020004" pitchFamily="49" charset="0"/>
                </a:rPr>
                <a:t>ValuePercent</a:t>
              </a:r>
              <a:r>
                <a:rPr lang="en-US" sz="1200" dirty="0">
                  <a:solidFill>
                    <a:srgbClr val="2E75B6"/>
                  </a:solidFill>
                  <a:latin typeface="Cascadia Mono" panose="020B0609020000020004" pitchFamily="49" charset="0"/>
                </a:rPr>
                <a:t>"</a:t>
              </a:r>
              <a:r>
                <a:rPr lang="en-US" sz="1200" dirty="0">
                  <a:solidFill>
                    <a:srgbClr val="000000"/>
                  </a:solidFill>
                  <a:latin typeface="Cascadia Mono" panose="020B0609020000020004" pitchFamily="49" charset="0"/>
                </a:rPr>
                <a:t>: 2.700000047683716 },</a:t>
              </a:r>
            </a:p>
            <a:p>
              <a:r>
                <a:rPr lang="en-US" sz="1200" dirty="0">
                  <a:solidFill>
                    <a:srgbClr val="000000"/>
                  </a:solidFill>
                  <a:latin typeface="Cascadia Mono" panose="020B0609020000020004" pitchFamily="49" charset="0"/>
                </a:rPr>
                <a:t>    { </a:t>
              </a:r>
              <a:r>
                <a:rPr lang="en-US" sz="1200" dirty="0">
                  <a:solidFill>
                    <a:srgbClr val="2E75B6"/>
                  </a:solidFill>
                  <a:latin typeface="Cascadia Mono" panose="020B0609020000020004" pitchFamily="49" charset="0"/>
                </a:rPr>
                <a:t>"</a:t>
              </a:r>
              <a:r>
                <a:rPr lang="en-US" sz="1200" dirty="0" err="1">
                  <a:solidFill>
                    <a:srgbClr val="2E75B6"/>
                  </a:solidFill>
                  <a:latin typeface="Cascadia Mono" panose="020B0609020000020004" pitchFamily="49" charset="0"/>
                </a:rPr>
                <a:t>CompoundIndex</a:t>
              </a:r>
              <a:r>
                <a:rPr lang="en-US" sz="1200" dirty="0">
                  <a:solidFill>
                    <a:srgbClr val="2E75B6"/>
                  </a:solidFill>
                  <a:latin typeface="Cascadia Mono" panose="020B0609020000020004" pitchFamily="49" charset="0"/>
                </a:rPr>
                <a:t>"</a:t>
              </a:r>
              <a:r>
                <a:rPr lang="en-US" sz="1200" dirty="0">
                  <a:solidFill>
                    <a:srgbClr val="000000"/>
                  </a:solidFill>
                  <a:latin typeface="Cascadia Mono" panose="020B0609020000020004" pitchFamily="49" charset="0"/>
                </a:rPr>
                <a:t>: 20, </a:t>
              </a:r>
              <a:r>
                <a:rPr lang="en-US" sz="1200" dirty="0">
                  <a:solidFill>
                    <a:srgbClr val="2E75B6"/>
                  </a:solidFill>
                  <a:latin typeface="Cascadia Mono" panose="020B0609020000020004" pitchFamily="49" charset="0"/>
                </a:rPr>
                <a:t>"</a:t>
              </a:r>
              <a:r>
                <a:rPr lang="en-US" sz="1200" dirty="0" err="1">
                  <a:solidFill>
                    <a:srgbClr val="2E75B6"/>
                  </a:solidFill>
                  <a:latin typeface="Cascadia Mono" panose="020B0609020000020004" pitchFamily="49" charset="0"/>
                </a:rPr>
                <a:t>ElementName</a:t>
              </a:r>
              <a:r>
                <a:rPr lang="en-US" sz="1200" dirty="0">
                  <a:solidFill>
                    <a:srgbClr val="2E75B6"/>
                  </a:solidFill>
                  <a:latin typeface="Cascadia Mono" panose="020B0609020000020004" pitchFamily="49" charset="0"/>
                </a:rPr>
                <a:t>"</a:t>
              </a:r>
              <a:r>
                <a:rPr lang="en-US" sz="1200" dirty="0">
                  <a:solidFill>
                    <a:srgbClr val="000000"/>
                  </a:solidFill>
                  <a:latin typeface="Cascadia Mono" panose="020B0609020000020004" pitchFamily="49" charset="0"/>
                </a:rPr>
                <a:t>: </a:t>
              </a:r>
              <a:r>
                <a:rPr lang="en-US" sz="1200" dirty="0">
                  <a:solidFill>
                    <a:srgbClr val="A31515"/>
                  </a:solidFill>
                  <a:latin typeface="Cascadia Mono" panose="020B0609020000020004" pitchFamily="49" charset="0"/>
                </a:rPr>
                <a:t>"Co"</a:t>
              </a:r>
              <a:r>
                <a:rPr lang="en-US" sz="1200" dirty="0">
                  <a:solidFill>
                    <a:srgbClr val="000000"/>
                  </a:solidFill>
                  <a:latin typeface="Cascadia Mono" panose="020B0609020000020004" pitchFamily="49" charset="0"/>
                </a:rPr>
                <a:t>, </a:t>
              </a:r>
              <a:r>
                <a:rPr lang="en-US" sz="1200" dirty="0">
                  <a:solidFill>
                    <a:srgbClr val="2E75B6"/>
                  </a:solidFill>
                  <a:latin typeface="Cascadia Mono" panose="020B0609020000020004" pitchFamily="49" charset="0"/>
                </a:rPr>
                <a:t>"</a:t>
              </a:r>
              <a:r>
                <a:rPr lang="en-US" sz="1200" dirty="0" err="1">
                  <a:solidFill>
                    <a:srgbClr val="2E75B6"/>
                  </a:solidFill>
                  <a:latin typeface="Cascadia Mono" panose="020B0609020000020004" pitchFamily="49" charset="0"/>
                </a:rPr>
                <a:t>ValueAbsolute</a:t>
              </a:r>
              <a:r>
                <a:rPr lang="en-US" sz="1200" dirty="0">
                  <a:solidFill>
                    <a:srgbClr val="2E75B6"/>
                  </a:solidFill>
                  <a:latin typeface="Cascadia Mono" panose="020B0609020000020004" pitchFamily="49" charset="0"/>
                </a:rPr>
                <a:t>"</a:t>
              </a:r>
              <a:r>
                <a:rPr lang="en-US" sz="1200" dirty="0">
                  <a:solidFill>
                    <a:srgbClr val="000000"/>
                  </a:solidFill>
                  <a:latin typeface="Cascadia Mono" panose="020B0609020000020004" pitchFamily="49" charset="0"/>
                </a:rPr>
                <a:t>: </a:t>
              </a:r>
              <a:r>
                <a:rPr lang="en-US" sz="1200" dirty="0">
                  <a:solidFill>
                    <a:srgbClr val="0000FF"/>
                  </a:solidFill>
                  <a:latin typeface="Cascadia Mono" panose="020B0609020000020004" pitchFamily="49" charset="0"/>
                </a:rPr>
                <a:t>null</a:t>
              </a:r>
              <a:r>
                <a:rPr lang="en-US" sz="1200" dirty="0">
                  <a:solidFill>
                    <a:srgbClr val="000000"/>
                  </a:solidFill>
                  <a:latin typeface="Cascadia Mono" panose="020B0609020000020004" pitchFamily="49" charset="0"/>
                </a:rPr>
                <a:t>, </a:t>
              </a:r>
              <a:r>
                <a:rPr lang="en-US" sz="1200" dirty="0">
                  <a:solidFill>
                    <a:srgbClr val="2E75B6"/>
                  </a:solidFill>
                  <a:latin typeface="Cascadia Mono" panose="020B0609020000020004" pitchFamily="49" charset="0"/>
                </a:rPr>
                <a:t>"</a:t>
              </a:r>
              <a:r>
                <a:rPr lang="en-US" sz="1200" dirty="0" err="1">
                  <a:solidFill>
                    <a:srgbClr val="2E75B6"/>
                  </a:solidFill>
                  <a:latin typeface="Cascadia Mono" panose="020B0609020000020004" pitchFamily="49" charset="0"/>
                </a:rPr>
                <a:t>ValuePercent</a:t>
              </a:r>
              <a:r>
                <a:rPr lang="en-US" sz="1200" dirty="0">
                  <a:solidFill>
                    <a:srgbClr val="2E75B6"/>
                  </a:solidFill>
                  <a:latin typeface="Cascadia Mono" panose="020B0609020000020004" pitchFamily="49" charset="0"/>
                </a:rPr>
                <a:t>"</a:t>
              </a:r>
              <a:r>
                <a:rPr lang="en-US" sz="1200" dirty="0">
                  <a:solidFill>
                    <a:srgbClr val="000000"/>
                  </a:solidFill>
                  <a:latin typeface="Cascadia Mono" panose="020B0609020000020004" pitchFamily="49" charset="0"/>
                </a:rPr>
                <a:t>: 22.600000381469727 },</a:t>
              </a:r>
            </a:p>
            <a:p>
              <a:r>
                <a:rPr lang="en-US" sz="1200" dirty="0">
                  <a:solidFill>
                    <a:srgbClr val="000000"/>
                  </a:solidFill>
                  <a:latin typeface="Cascadia Mono" panose="020B0609020000020004" pitchFamily="49" charset="0"/>
                </a:rPr>
                <a:t>    { </a:t>
              </a:r>
              <a:r>
                <a:rPr lang="en-US" sz="1200" dirty="0">
                  <a:solidFill>
                    <a:srgbClr val="2E75B6"/>
                  </a:solidFill>
                  <a:latin typeface="Cascadia Mono" panose="020B0609020000020004" pitchFamily="49" charset="0"/>
                </a:rPr>
                <a:t>"</a:t>
              </a:r>
              <a:r>
                <a:rPr lang="en-US" sz="1200" dirty="0" err="1">
                  <a:solidFill>
                    <a:srgbClr val="2E75B6"/>
                  </a:solidFill>
                  <a:latin typeface="Cascadia Mono" panose="020B0609020000020004" pitchFamily="49" charset="0"/>
                </a:rPr>
                <a:t>CompoundIndex</a:t>
              </a:r>
              <a:r>
                <a:rPr lang="en-US" sz="1200" dirty="0">
                  <a:solidFill>
                    <a:srgbClr val="2E75B6"/>
                  </a:solidFill>
                  <a:latin typeface="Cascadia Mono" panose="020B0609020000020004" pitchFamily="49" charset="0"/>
                </a:rPr>
                <a:t>"</a:t>
              </a:r>
              <a:r>
                <a:rPr lang="en-US" sz="1200" dirty="0">
                  <a:solidFill>
                    <a:srgbClr val="000000"/>
                  </a:solidFill>
                  <a:latin typeface="Cascadia Mono" panose="020B0609020000020004" pitchFamily="49" charset="0"/>
                </a:rPr>
                <a:t>: 30, </a:t>
              </a:r>
              <a:r>
                <a:rPr lang="en-US" sz="1200" dirty="0">
                  <a:solidFill>
                    <a:srgbClr val="2E75B6"/>
                  </a:solidFill>
                  <a:latin typeface="Cascadia Mono" panose="020B0609020000020004" pitchFamily="49" charset="0"/>
                </a:rPr>
                <a:t>"</a:t>
              </a:r>
              <a:r>
                <a:rPr lang="en-US" sz="1200" dirty="0" err="1">
                  <a:solidFill>
                    <a:srgbClr val="2E75B6"/>
                  </a:solidFill>
                  <a:latin typeface="Cascadia Mono" panose="020B0609020000020004" pitchFamily="49" charset="0"/>
                </a:rPr>
                <a:t>ElementName</a:t>
              </a:r>
              <a:r>
                <a:rPr lang="en-US" sz="1200" dirty="0">
                  <a:solidFill>
                    <a:srgbClr val="2E75B6"/>
                  </a:solidFill>
                  <a:latin typeface="Cascadia Mono" panose="020B0609020000020004" pitchFamily="49" charset="0"/>
                </a:rPr>
                <a:t>"</a:t>
              </a:r>
              <a:r>
                <a:rPr lang="en-US" sz="1200" dirty="0">
                  <a:solidFill>
                    <a:srgbClr val="000000"/>
                  </a:solidFill>
                  <a:latin typeface="Cascadia Mono" panose="020B0609020000020004" pitchFamily="49" charset="0"/>
                </a:rPr>
                <a:t>: </a:t>
              </a:r>
              <a:r>
                <a:rPr lang="en-US" sz="1200" dirty="0">
                  <a:solidFill>
                    <a:srgbClr val="A31515"/>
                  </a:solidFill>
                  <a:latin typeface="Cascadia Mono" panose="020B0609020000020004" pitchFamily="49" charset="0"/>
                </a:rPr>
                <a:t>"Ni"</a:t>
              </a:r>
              <a:r>
                <a:rPr lang="en-US" sz="1200" dirty="0">
                  <a:solidFill>
                    <a:srgbClr val="000000"/>
                  </a:solidFill>
                  <a:latin typeface="Cascadia Mono" panose="020B0609020000020004" pitchFamily="49" charset="0"/>
                </a:rPr>
                <a:t>, </a:t>
              </a:r>
              <a:r>
                <a:rPr lang="en-US" sz="1200" dirty="0">
                  <a:solidFill>
                    <a:srgbClr val="2E75B6"/>
                  </a:solidFill>
                  <a:latin typeface="Cascadia Mono" panose="020B0609020000020004" pitchFamily="49" charset="0"/>
                </a:rPr>
                <a:t>"</a:t>
              </a:r>
              <a:r>
                <a:rPr lang="en-US" sz="1200" dirty="0" err="1">
                  <a:solidFill>
                    <a:srgbClr val="2E75B6"/>
                  </a:solidFill>
                  <a:latin typeface="Cascadia Mono" panose="020B0609020000020004" pitchFamily="49" charset="0"/>
                </a:rPr>
                <a:t>ValueAbsolute</a:t>
              </a:r>
              <a:r>
                <a:rPr lang="en-US" sz="1200" dirty="0">
                  <a:solidFill>
                    <a:srgbClr val="2E75B6"/>
                  </a:solidFill>
                  <a:latin typeface="Cascadia Mono" panose="020B0609020000020004" pitchFamily="49" charset="0"/>
                </a:rPr>
                <a:t>"</a:t>
              </a:r>
              <a:r>
                <a:rPr lang="en-US" sz="1200" dirty="0">
                  <a:solidFill>
                    <a:srgbClr val="000000"/>
                  </a:solidFill>
                  <a:latin typeface="Cascadia Mono" panose="020B0609020000020004" pitchFamily="49" charset="0"/>
                </a:rPr>
                <a:t>: </a:t>
              </a:r>
              <a:r>
                <a:rPr lang="en-US" sz="1200" dirty="0">
                  <a:solidFill>
                    <a:srgbClr val="0000FF"/>
                  </a:solidFill>
                  <a:latin typeface="Cascadia Mono" panose="020B0609020000020004" pitchFamily="49" charset="0"/>
                </a:rPr>
                <a:t>null</a:t>
              </a:r>
              <a:r>
                <a:rPr lang="en-US" sz="1200" dirty="0">
                  <a:solidFill>
                    <a:srgbClr val="000000"/>
                  </a:solidFill>
                  <a:latin typeface="Cascadia Mono" panose="020B0609020000020004" pitchFamily="49" charset="0"/>
                </a:rPr>
                <a:t>, </a:t>
              </a:r>
              <a:r>
                <a:rPr lang="en-US" sz="1200" dirty="0">
                  <a:solidFill>
                    <a:srgbClr val="2E75B6"/>
                  </a:solidFill>
                  <a:latin typeface="Cascadia Mono" panose="020B0609020000020004" pitchFamily="49" charset="0"/>
                </a:rPr>
                <a:t>"</a:t>
              </a:r>
              <a:r>
                <a:rPr lang="en-US" sz="1200" dirty="0" err="1">
                  <a:solidFill>
                    <a:srgbClr val="2E75B6"/>
                  </a:solidFill>
                  <a:latin typeface="Cascadia Mono" panose="020B0609020000020004" pitchFamily="49" charset="0"/>
                </a:rPr>
                <a:t>ValuePercent</a:t>
              </a:r>
              <a:r>
                <a:rPr lang="en-US" sz="1200" dirty="0">
                  <a:solidFill>
                    <a:srgbClr val="2E75B6"/>
                  </a:solidFill>
                  <a:latin typeface="Cascadia Mono" panose="020B0609020000020004" pitchFamily="49" charset="0"/>
                </a:rPr>
                <a:t>"</a:t>
              </a:r>
              <a:r>
                <a:rPr lang="en-US" sz="1200" dirty="0">
                  <a:solidFill>
                    <a:srgbClr val="000000"/>
                  </a:solidFill>
                  <a:latin typeface="Cascadia Mono" panose="020B0609020000020004" pitchFamily="49" charset="0"/>
                </a:rPr>
                <a:t>: 6 },</a:t>
              </a:r>
            </a:p>
            <a:p>
              <a:r>
                <a:rPr lang="en-US" sz="1200" dirty="0">
                  <a:solidFill>
                    <a:srgbClr val="000000"/>
                  </a:solidFill>
                  <a:latin typeface="Cascadia Mono" panose="020B0609020000020004" pitchFamily="49" charset="0"/>
                </a:rPr>
                <a:t>    { </a:t>
              </a:r>
              <a:r>
                <a:rPr lang="en-US" sz="1200" dirty="0">
                  <a:solidFill>
                    <a:srgbClr val="2E75B6"/>
                  </a:solidFill>
                  <a:latin typeface="Cascadia Mono" panose="020B0609020000020004" pitchFamily="49" charset="0"/>
                </a:rPr>
                <a:t>"</a:t>
              </a:r>
              <a:r>
                <a:rPr lang="en-US" sz="1200" dirty="0" err="1">
                  <a:solidFill>
                    <a:srgbClr val="2E75B6"/>
                  </a:solidFill>
                  <a:latin typeface="Cascadia Mono" panose="020B0609020000020004" pitchFamily="49" charset="0"/>
                </a:rPr>
                <a:t>CompoundIndex</a:t>
              </a:r>
              <a:r>
                <a:rPr lang="en-US" sz="1200" dirty="0">
                  <a:solidFill>
                    <a:srgbClr val="2E75B6"/>
                  </a:solidFill>
                  <a:latin typeface="Cascadia Mono" panose="020B0609020000020004" pitchFamily="49" charset="0"/>
                </a:rPr>
                <a:t>"</a:t>
              </a:r>
              <a:r>
                <a:rPr lang="en-US" sz="1200" dirty="0">
                  <a:solidFill>
                    <a:srgbClr val="000000"/>
                  </a:solidFill>
                  <a:latin typeface="Cascadia Mono" panose="020B0609020000020004" pitchFamily="49" charset="0"/>
                </a:rPr>
                <a:t>: 40, </a:t>
              </a:r>
              <a:r>
                <a:rPr lang="en-US" sz="1200" dirty="0">
                  <a:solidFill>
                    <a:srgbClr val="2E75B6"/>
                  </a:solidFill>
                  <a:latin typeface="Cascadia Mono" panose="020B0609020000020004" pitchFamily="49" charset="0"/>
                </a:rPr>
                <a:t>"</a:t>
              </a:r>
              <a:r>
                <a:rPr lang="en-US" sz="1200" dirty="0" err="1">
                  <a:solidFill>
                    <a:srgbClr val="2E75B6"/>
                  </a:solidFill>
                  <a:latin typeface="Cascadia Mono" panose="020B0609020000020004" pitchFamily="49" charset="0"/>
                </a:rPr>
                <a:t>ElementName</a:t>
              </a:r>
              <a:r>
                <a:rPr lang="en-US" sz="1200" dirty="0">
                  <a:solidFill>
                    <a:srgbClr val="2E75B6"/>
                  </a:solidFill>
                  <a:latin typeface="Cascadia Mono" panose="020B0609020000020004" pitchFamily="49" charset="0"/>
                </a:rPr>
                <a:t>"</a:t>
              </a:r>
              <a:r>
                <a:rPr lang="en-US" sz="1200" dirty="0">
                  <a:solidFill>
                    <a:srgbClr val="000000"/>
                  </a:solidFill>
                  <a:latin typeface="Cascadia Mono" panose="020B0609020000020004" pitchFamily="49" charset="0"/>
                </a:rPr>
                <a:t>: </a:t>
              </a:r>
              <a:r>
                <a:rPr lang="en-US" sz="1200" dirty="0">
                  <a:solidFill>
                    <a:srgbClr val="A31515"/>
                  </a:solidFill>
                  <a:latin typeface="Cascadia Mono" panose="020B0609020000020004" pitchFamily="49" charset="0"/>
                </a:rPr>
                <a:t>"Ho"</a:t>
              </a:r>
              <a:r>
                <a:rPr lang="en-US" sz="1200" dirty="0">
                  <a:solidFill>
                    <a:srgbClr val="000000"/>
                  </a:solidFill>
                  <a:latin typeface="Cascadia Mono" panose="020B0609020000020004" pitchFamily="49" charset="0"/>
                </a:rPr>
                <a:t>, </a:t>
              </a:r>
              <a:r>
                <a:rPr lang="en-US" sz="1200" dirty="0">
                  <a:solidFill>
                    <a:srgbClr val="2E75B6"/>
                  </a:solidFill>
                  <a:latin typeface="Cascadia Mono" panose="020B0609020000020004" pitchFamily="49" charset="0"/>
                </a:rPr>
                <a:t>"</a:t>
              </a:r>
              <a:r>
                <a:rPr lang="en-US" sz="1200" dirty="0" err="1">
                  <a:solidFill>
                    <a:srgbClr val="2E75B6"/>
                  </a:solidFill>
                  <a:latin typeface="Cascadia Mono" panose="020B0609020000020004" pitchFamily="49" charset="0"/>
                </a:rPr>
                <a:t>ValueAbsolute</a:t>
              </a:r>
              <a:r>
                <a:rPr lang="en-US" sz="1200" dirty="0">
                  <a:solidFill>
                    <a:srgbClr val="2E75B6"/>
                  </a:solidFill>
                  <a:latin typeface="Cascadia Mono" panose="020B0609020000020004" pitchFamily="49" charset="0"/>
                </a:rPr>
                <a:t>"</a:t>
              </a:r>
              <a:r>
                <a:rPr lang="en-US" sz="1200" dirty="0">
                  <a:solidFill>
                    <a:srgbClr val="000000"/>
                  </a:solidFill>
                  <a:latin typeface="Cascadia Mono" panose="020B0609020000020004" pitchFamily="49" charset="0"/>
                </a:rPr>
                <a:t>: </a:t>
              </a:r>
              <a:r>
                <a:rPr lang="en-US" sz="1200" dirty="0">
                  <a:solidFill>
                    <a:srgbClr val="0000FF"/>
                  </a:solidFill>
                  <a:latin typeface="Cascadia Mono" panose="020B0609020000020004" pitchFamily="49" charset="0"/>
                </a:rPr>
                <a:t>null</a:t>
              </a:r>
              <a:r>
                <a:rPr lang="en-US" sz="1200" dirty="0">
                  <a:solidFill>
                    <a:srgbClr val="000000"/>
                  </a:solidFill>
                  <a:latin typeface="Cascadia Mono" panose="020B0609020000020004" pitchFamily="49" charset="0"/>
                </a:rPr>
                <a:t>, </a:t>
              </a:r>
              <a:r>
                <a:rPr lang="en-US" sz="1200" dirty="0">
                  <a:solidFill>
                    <a:srgbClr val="2E75B6"/>
                  </a:solidFill>
                  <a:latin typeface="Cascadia Mono" panose="020B0609020000020004" pitchFamily="49" charset="0"/>
                </a:rPr>
                <a:t>"</a:t>
              </a:r>
              <a:r>
                <a:rPr lang="en-US" sz="1200" dirty="0" err="1">
                  <a:solidFill>
                    <a:srgbClr val="2E75B6"/>
                  </a:solidFill>
                  <a:latin typeface="Cascadia Mono" panose="020B0609020000020004" pitchFamily="49" charset="0"/>
                </a:rPr>
                <a:t>ValuePercent</a:t>
              </a:r>
              <a:r>
                <a:rPr lang="en-US" sz="1200" dirty="0">
                  <a:solidFill>
                    <a:srgbClr val="2E75B6"/>
                  </a:solidFill>
                  <a:latin typeface="Cascadia Mono" panose="020B0609020000020004" pitchFamily="49" charset="0"/>
                </a:rPr>
                <a:t>"</a:t>
              </a:r>
              <a:r>
                <a:rPr lang="en-US" sz="1200" dirty="0">
                  <a:solidFill>
                    <a:srgbClr val="000000"/>
                  </a:solidFill>
                  <a:latin typeface="Cascadia Mono" panose="020B0609020000020004" pitchFamily="49" charset="0"/>
                </a:rPr>
                <a:t>: 37.400001525878906 }</a:t>
              </a:r>
            </a:p>
            <a:p>
              <a:r>
                <a:rPr lang="en-US" sz="1200" dirty="0">
                  <a:solidFill>
                    <a:srgbClr val="000000"/>
                  </a:solidFill>
                  <a:latin typeface="Cascadia Mono" panose="020B0609020000020004" pitchFamily="49" charset="0"/>
                </a:rPr>
                <a:t>  ],</a:t>
              </a:r>
            </a:p>
            <a:p>
              <a:r>
                <a:rPr lang="en-US" sz="1200" dirty="0">
                  <a:solidFill>
                    <a:srgbClr val="000000"/>
                  </a:solidFill>
                  <a:latin typeface="Cascadia Mono" panose="020B0609020000020004" pitchFamily="49" charset="0"/>
                </a:rPr>
                <a:t>  </a:t>
              </a:r>
              <a:r>
                <a:rPr lang="en-US" sz="1200" dirty="0">
                  <a:solidFill>
                    <a:srgbClr val="2E75B6"/>
                  </a:solidFill>
                  <a:latin typeface="Cascadia Mono" panose="020B0609020000020004" pitchFamily="49" charset="0"/>
                </a:rPr>
                <a:t>"</a:t>
              </a:r>
              <a:r>
                <a:rPr lang="en-US" sz="1200" dirty="0" err="1">
                  <a:solidFill>
                    <a:srgbClr val="2E75B6"/>
                  </a:solidFill>
                  <a:latin typeface="Cascadia Mono" panose="020B0609020000020004" pitchFamily="49" charset="0"/>
                </a:rPr>
                <a:t>DeletePreviousProperties</a:t>
              </a:r>
              <a:r>
                <a:rPr lang="en-US" sz="1200" dirty="0">
                  <a:solidFill>
                    <a:srgbClr val="2E75B6"/>
                  </a:solidFill>
                  <a:latin typeface="Cascadia Mono" panose="020B0609020000020004" pitchFamily="49" charset="0"/>
                </a:rPr>
                <a:t>"</a:t>
              </a:r>
              <a:r>
                <a:rPr lang="en-US" sz="1200" dirty="0">
                  <a:solidFill>
                    <a:srgbClr val="000000"/>
                  </a:solidFill>
                  <a:latin typeface="Cascadia Mono" panose="020B0609020000020004" pitchFamily="49" charset="0"/>
                </a:rPr>
                <a:t>: </a:t>
              </a:r>
              <a:r>
                <a:rPr lang="en-US" sz="1200" dirty="0">
                  <a:solidFill>
                    <a:srgbClr val="0000FF"/>
                  </a:solidFill>
                  <a:latin typeface="Cascadia Mono" panose="020B0609020000020004" pitchFamily="49" charset="0"/>
                </a:rPr>
                <a:t>true</a:t>
              </a:r>
              <a:r>
                <a:rPr lang="en-US" sz="1200" dirty="0">
                  <a:solidFill>
                    <a:srgbClr val="000000"/>
                  </a:solidFill>
                  <a:latin typeface="Cascadia Mono" panose="020B0609020000020004" pitchFamily="49" charset="0"/>
                </a:rPr>
                <a:t>,</a:t>
              </a:r>
            </a:p>
            <a:p>
              <a:r>
                <a:rPr lang="en-US" sz="1200" dirty="0">
                  <a:solidFill>
                    <a:srgbClr val="000000"/>
                  </a:solidFill>
                  <a:latin typeface="Cascadia Mono" panose="020B0609020000020004" pitchFamily="49" charset="0"/>
                </a:rPr>
                <a:t>  </a:t>
              </a:r>
              <a:r>
                <a:rPr lang="en-US" sz="1200" dirty="0">
                  <a:solidFill>
                    <a:srgbClr val="2E75B6"/>
                  </a:solidFill>
                  <a:latin typeface="Cascadia Mono" panose="020B0609020000020004" pitchFamily="49" charset="0"/>
                </a:rPr>
                <a:t>"Properties"</a:t>
              </a:r>
              <a:r>
                <a:rPr lang="en-US" sz="1200" dirty="0">
                  <a:solidFill>
                    <a:srgbClr val="000000"/>
                  </a:solidFill>
                  <a:latin typeface="Cascadia Mono" panose="020B0609020000020004" pitchFamily="49" charset="0"/>
                </a:rPr>
                <a:t>: [</a:t>
              </a:r>
            </a:p>
            <a:p>
              <a:r>
                <a:rPr lang="en-US" sz="1200" dirty="0">
                  <a:solidFill>
                    <a:srgbClr val="000000"/>
                  </a:solidFill>
                  <a:latin typeface="Cascadia Mono" panose="020B0609020000020004" pitchFamily="49" charset="0"/>
                </a:rPr>
                <a:t>    {</a:t>
              </a:r>
            </a:p>
            <a:p>
              <a:r>
                <a:rPr lang="en-US" sz="1200" dirty="0">
                  <a:solidFill>
                    <a:srgbClr val="000000"/>
                  </a:solidFill>
                  <a:latin typeface="Cascadia Mono" panose="020B0609020000020004" pitchFamily="49" charset="0"/>
                </a:rPr>
                <a:t>      </a:t>
              </a:r>
              <a:r>
                <a:rPr lang="en-US" sz="1200" dirty="0">
                  <a:solidFill>
                    <a:srgbClr val="2E75B6"/>
                  </a:solidFill>
                  <a:latin typeface="Cascadia Mono" panose="020B0609020000020004" pitchFamily="49" charset="0"/>
                </a:rPr>
                <a:t>"</a:t>
              </a:r>
              <a:r>
                <a:rPr lang="en-US" sz="1200" dirty="0" err="1">
                  <a:solidFill>
                    <a:srgbClr val="2E75B6"/>
                  </a:solidFill>
                  <a:latin typeface="Cascadia Mono" panose="020B0609020000020004" pitchFamily="49" charset="0"/>
                </a:rPr>
                <a:t>PropertyId</a:t>
              </a:r>
              <a:r>
                <a:rPr lang="en-US" sz="1200" dirty="0">
                  <a:solidFill>
                    <a:srgbClr val="2E75B6"/>
                  </a:solidFill>
                  <a:latin typeface="Cascadia Mono" panose="020B0609020000020004" pitchFamily="49" charset="0"/>
                </a:rPr>
                <a:t>"</a:t>
              </a:r>
              <a:r>
                <a:rPr lang="en-US" sz="1200" dirty="0">
                  <a:solidFill>
                    <a:srgbClr val="000000"/>
                  </a:solidFill>
                  <a:latin typeface="Cascadia Mono" panose="020B0609020000020004" pitchFamily="49" charset="0"/>
                </a:rPr>
                <a:t>: 0, </a:t>
              </a:r>
              <a:r>
                <a:rPr lang="en-US" sz="1200" dirty="0">
                  <a:solidFill>
                    <a:srgbClr val="2E75B6"/>
                  </a:solidFill>
                  <a:latin typeface="Cascadia Mono" panose="020B0609020000020004" pitchFamily="49" charset="0"/>
                </a:rPr>
                <a:t>"Type"</a:t>
              </a:r>
              <a:r>
                <a:rPr lang="en-US" sz="1200" dirty="0">
                  <a:solidFill>
                    <a:srgbClr val="000000"/>
                  </a:solidFill>
                  <a:latin typeface="Cascadia Mono" panose="020B0609020000020004" pitchFamily="49" charset="0"/>
                </a:rPr>
                <a:t>: 2, </a:t>
              </a:r>
              <a:r>
                <a:rPr lang="en-US" sz="1200" dirty="0">
                  <a:solidFill>
                    <a:srgbClr val="2E75B6"/>
                  </a:solidFill>
                  <a:latin typeface="Cascadia Mono" panose="020B0609020000020004" pitchFamily="49" charset="0"/>
                </a:rPr>
                <a:t>"Name"</a:t>
              </a:r>
              <a:r>
                <a:rPr lang="en-US" sz="1200" dirty="0">
                  <a:solidFill>
                    <a:srgbClr val="000000"/>
                  </a:solidFill>
                  <a:latin typeface="Cascadia Mono" panose="020B0609020000020004" pitchFamily="49" charset="0"/>
                </a:rPr>
                <a:t>: </a:t>
              </a:r>
              <a:r>
                <a:rPr lang="en-US" sz="1200" dirty="0">
                  <a:solidFill>
                    <a:srgbClr val="A31515"/>
                  </a:solidFill>
                  <a:latin typeface="Cascadia Mono" panose="020B0609020000020004" pitchFamily="49" charset="0"/>
                </a:rPr>
                <a:t>"Measurement Area"</a:t>
              </a:r>
              <a:r>
                <a:rPr lang="en-US" sz="1200" dirty="0">
                  <a:solidFill>
                    <a:srgbClr val="000000"/>
                  </a:solidFill>
                  <a:latin typeface="Cascadia Mono" panose="020B0609020000020004" pitchFamily="49" charset="0"/>
                </a:rPr>
                <a:t>, </a:t>
              </a:r>
              <a:r>
                <a:rPr lang="en-US" sz="1200" dirty="0">
                  <a:solidFill>
                    <a:srgbClr val="2E75B6"/>
                  </a:solidFill>
                  <a:latin typeface="Cascadia Mono" panose="020B0609020000020004" pitchFamily="49" charset="0"/>
                </a:rPr>
                <a:t>"Value"</a:t>
              </a:r>
              <a:r>
                <a:rPr lang="en-US" sz="1200" dirty="0">
                  <a:solidFill>
                    <a:srgbClr val="000000"/>
                  </a:solidFill>
                  <a:latin typeface="Cascadia Mono" panose="020B0609020000020004" pitchFamily="49" charset="0"/>
                </a:rPr>
                <a:t>: 1, </a:t>
              </a:r>
              <a:r>
                <a:rPr lang="en-US" sz="1200" dirty="0">
                  <a:solidFill>
                    <a:srgbClr val="2E75B6"/>
                  </a:solidFill>
                  <a:latin typeface="Cascadia Mono" panose="020B0609020000020004" pitchFamily="49" charset="0"/>
                </a:rPr>
                <a:t>"</a:t>
              </a:r>
              <a:r>
                <a:rPr lang="en-US" sz="1200" dirty="0" err="1">
                  <a:solidFill>
                    <a:srgbClr val="2E75B6"/>
                  </a:solidFill>
                  <a:latin typeface="Cascadia Mono" panose="020B0609020000020004" pitchFamily="49" charset="0"/>
                </a:rPr>
                <a:t>ValueEpsilon</a:t>
              </a:r>
              <a:r>
                <a:rPr lang="en-US" sz="1200" dirty="0">
                  <a:solidFill>
                    <a:srgbClr val="2E75B6"/>
                  </a:solidFill>
                  <a:latin typeface="Cascadia Mono" panose="020B0609020000020004" pitchFamily="49" charset="0"/>
                </a:rPr>
                <a:t>"</a:t>
              </a:r>
              <a:r>
                <a:rPr lang="en-US" sz="1200" dirty="0">
                  <a:solidFill>
                    <a:srgbClr val="000000"/>
                  </a:solidFill>
                  <a:latin typeface="Cascadia Mono" panose="020B0609020000020004" pitchFamily="49" charset="0"/>
                </a:rPr>
                <a:t>: </a:t>
              </a:r>
              <a:r>
                <a:rPr lang="en-US" sz="1200" dirty="0">
                  <a:solidFill>
                    <a:srgbClr val="0000FF"/>
                  </a:solidFill>
                  <a:latin typeface="Cascadia Mono" panose="020B0609020000020004" pitchFamily="49" charset="0"/>
                </a:rPr>
                <a:t>null</a:t>
              </a:r>
              <a:r>
                <a:rPr lang="en-US" sz="1200" dirty="0">
                  <a:solidFill>
                    <a:srgbClr val="000000"/>
                  </a:solidFill>
                  <a:latin typeface="Cascadia Mono" panose="020B0609020000020004" pitchFamily="49" charset="0"/>
                </a:rPr>
                <a:t>,</a:t>
              </a:r>
            </a:p>
            <a:p>
              <a:r>
                <a:rPr lang="en-US" sz="1200" dirty="0">
                  <a:solidFill>
                    <a:srgbClr val="000000"/>
                  </a:solidFill>
                  <a:latin typeface="Cascadia Mono" panose="020B0609020000020004" pitchFamily="49" charset="0"/>
                </a:rPr>
                <a:t>      </a:t>
              </a:r>
              <a:r>
                <a:rPr lang="en-US" sz="1200" dirty="0">
                  <a:solidFill>
                    <a:srgbClr val="2E75B6"/>
                  </a:solidFill>
                  <a:latin typeface="Cascadia Mono" panose="020B0609020000020004" pitchFamily="49" charset="0"/>
                </a:rPr>
                <a:t>"</a:t>
              </a:r>
              <a:r>
                <a:rPr lang="en-US" sz="1200" dirty="0" err="1">
                  <a:solidFill>
                    <a:srgbClr val="2E75B6"/>
                  </a:solidFill>
                  <a:latin typeface="Cascadia Mono" panose="020B0609020000020004" pitchFamily="49" charset="0"/>
                </a:rPr>
                <a:t>SortCode</a:t>
              </a:r>
              <a:r>
                <a:rPr lang="en-US" sz="1200" dirty="0">
                  <a:solidFill>
                    <a:srgbClr val="2E75B6"/>
                  </a:solidFill>
                  <a:latin typeface="Cascadia Mono" panose="020B0609020000020004" pitchFamily="49" charset="0"/>
                </a:rPr>
                <a:t>"</a:t>
              </a:r>
              <a:r>
                <a:rPr lang="en-US" sz="1200" dirty="0">
                  <a:solidFill>
                    <a:srgbClr val="000000"/>
                  </a:solidFill>
                  <a:latin typeface="Cascadia Mono" panose="020B0609020000020004" pitchFamily="49" charset="0"/>
                </a:rPr>
                <a:t>: 0, </a:t>
              </a:r>
              <a:r>
                <a:rPr lang="en-US" sz="1200" dirty="0">
                  <a:solidFill>
                    <a:srgbClr val="2E75B6"/>
                  </a:solidFill>
                  <a:latin typeface="Cascadia Mono" panose="020B0609020000020004" pitchFamily="49" charset="0"/>
                </a:rPr>
                <a:t>"Row"</a:t>
              </a:r>
              <a:r>
                <a:rPr lang="en-US" sz="1200" dirty="0">
                  <a:solidFill>
                    <a:srgbClr val="000000"/>
                  </a:solidFill>
                  <a:latin typeface="Cascadia Mono" panose="020B0609020000020004" pitchFamily="49" charset="0"/>
                </a:rPr>
                <a:t>: </a:t>
              </a:r>
              <a:r>
                <a:rPr lang="en-US" sz="1200" dirty="0">
                  <a:solidFill>
                    <a:srgbClr val="0000FF"/>
                  </a:solidFill>
                  <a:latin typeface="Cascadia Mono" panose="020B0609020000020004" pitchFamily="49" charset="0"/>
                </a:rPr>
                <a:t>null</a:t>
              </a:r>
              <a:r>
                <a:rPr lang="en-US" sz="1200" dirty="0">
                  <a:solidFill>
                    <a:srgbClr val="000000"/>
                  </a:solidFill>
                  <a:latin typeface="Cascadia Mono" panose="020B0609020000020004" pitchFamily="49" charset="0"/>
                </a:rPr>
                <a:t>, </a:t>
              </a:r>
              <a:r>
                <a:rPr lang="en-US" sz="1200" dirty="0">
                  <a:solidFill>
                    <a:srgbClr val="2E75B6"/>
                  </a:solidFill>
                  <a:latin typeface="Cascadia Mono" panose="020B0609020000020004" pitchFamily="49" charset="0"/>
                </a:rPr>
                <a:t>"Comment"</a:t>
              </a:r>
              <a:r>
                <a:rPr lang="en-US" sz="1200" dirty="0">
                  <a:solidFill>
                    <a:srgbClr val="000000"/>
                  </a:solidFill>
                  <a:latin typeface="Cascadia Mono" panose="020B0609020000020004" pitchFamily="49" charset="0"/>
                </a:rPr>
                <a:t>: </a:t>
              </a:r>
              <a:r>
                <a:rPr lang="en-US" sz="1200" dirty="0">
                  <a:solidFill>
                    <a:srgbClr val="0000FF"/>
                  </a:solidFill>
                  <a:latin typeface="Cascadia Mono" panose="020B0609020000020004" pitchFamily="49" charset="0"/>
                </a:rPr>
                <a:t>null</a:t>
              </a:r>
              <a:endParaRPr lang="en-US" sz="1200" dirty="0">
                <a:solidFill>
                  <a:srgbClr val="000000"/>
                </a:solidFill>
                <a:latin typeface="Cascadia Mono" panose="020B0609020000020004" pitchFamily="49" charset="0"/>
              </a:endParaRPr>
            </a:p>
            <a:p>
              <a:r>
                <a:rPr lang="en-US" sz="1200" dirty="0">
                  <a:solidFill>
                    <a:srgbClr val="000000"/>
                  </a:solidFill>
                  <a:latin typeface="Cascadia Mono" panose="020B0609020000020004" pitchFamily="49" charset="0"/>
                </a:rPr>
                <a:t>    }</a:t>
              </a:r>
            </a:p>
            <a:p>
              <a:r>
                <a:rPr lang="en-US" sz="1200" dirty="0">
                  <a:solidFill>
                    <a:srgbClr val="000000"/>
                  </a:solidFill>
                  <a:latin typeface="Cascadia Mono" panose="020B0609020000020004" pitchFamily="49" charset="0"/>
                </a:rPr>
                <a:t>  ]</a:t>
              </a:r>
            </a:p>
            <a:p>
              <a:r>
                <a:rPr lang="en-US" sz="1200" dirty="0">
                  <a:solidFill>
                    <a:srgbClr val="000000"/>
                  </a:solidFill>
                  <a:latin typeface="Cascadia Mono" panose="020B0609020000020004" pitchFamily="49" charset="0"/>
                </a:rPr>
                <a:t>}</a:t>
              </a:r>
              <a:endParaRPr lang="en-US" sz="1200" dirty="0"/>
            </a:p>
          </p:txBody>
        </p:sp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52466A0C-CB32-7211-1DB9-78CF37711707}"/>
                </a:ext>
              </a:extLst>
            </p:cNvPr>
            <p:cNvSpPr/>
            <p:nvPr/>
          </p:nvSpPr>
          <p:spPr>
            <a:xfrm>
              <a:off x="3295859" y="4220308"/>
              <a:ext cx="3547067" cy="301449"/>
            </a:xfrm>
            <a:prstGeom prst="roundRect">
              <a:avLst/>
            </a:prstGeom>
            <a:solidFill>
              <a:schemeClr val="accent1">
                <a:alpha val="16000"/>
              </a:schemeClr>
            </a:solidFill>
            <a:ln w="38100">
              <a:solidFill>
                <a:srgbClr val="0070C0">
                  <a:alpha val="50000"/>
                </a:srgb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F2993E0F-FEC2-0953-58BA-A11F43EFDC6C}"/>
                </a:ext>
              </a:extLst>
            </p:cNvPr>
            <p:cNvSpPr/>
            <p:nvPr/>
          </p:nvSpPr>
          <p:spPr>
            <a:xfrm>
              <a:off x="2634343" y="2624294"/>
              <a:ext cx="7353719" cy="993113"/>
            </a:xfrm>
            <a:prstGeom prst="roundRect">
              <a:avLst/>
            </a:prstGeom>
            <a:solidFill>
              <a:schemeClr val="accent1">
                <a:alpha val="16000"/>
              </a:schemeClr>
            </a:solidFill>
            <a:ln w="38100">
              <a:solidFill>
                <a:srgbClr val="0070C0">
                  <a:alpha val="50000"/>
                </a:srgb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B4AA4098-C87D-E8FC-E603-36AE6706BC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8271"/>
          <a:stretch/>
        </p:blipFill>
        <p:spPr>
          <a:xfrm>
            <a:off x="5272766" y="2023934"/>
            <a:ext cx="6811326" cy="89008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958DE76-1FE6-C47E-48E2-EE1CF998175B}"/>
              </a:ext>
            </a:extLst>
          </p:cNvPr>
          <p:cNvSpPr/>
          <p:nvPr/>
        </p:nvSpPr>
        <p:spPr>
          <a:xfrm>
            <a:off x="6762540" y="2080008"/>
            <a:ext cx="4622242" cy="823966"/>
          </a:xfrm>
          <a:prstGeom prst="roundRect">
            <a:avLst/>
          </a:prstGeom>
          <a:solidFill>
            <a:schemeClr val="accent1">
              <a:alpha val="16000"/>
            </a:schemeClr>
          </a:solidFill>
          <a:ln w="38100">
            <a:solidFill>
              <a:srgbClr val="0070C0">
                <a:alpha val="50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AF5810E-AEAA-0F73-9DC0-E6329FAC81F5}"/>
              </a:ext>
            </a:extLst>
          </p:cNvPr>
          <p:cNvCxnSpPr>
            <a:cxnSpLocks/>
            <a:endCxn id="4" idx="0"/>
          </p:cNvCxnSpPr>
          <p:nvPr/>
        </p:nvCxnSpPr>
        <p:spPr>
          <a:xfrm flipH="1">
            <a:off x="6522219" y="2883877"/>
            <a:ext cx="300612" cy="624672"/>
          </a:xfrm>
          <a:prstGeom prst="straightConnector1">
            <a:avLst/>
          </a:prstGeom>
          <a:ln w="63500">
            <a:solidFill>
              <a:srgbClr val="0070C0">
                <a:alpha val="5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82EDE54-F7A9-1742-64D4-B2984F2E3E18}"/>
              </a:ext>
            </a:extLst>
          </p:cNvPr>
          <p:cNvCxnSpPr>
            <a:cxnSpLocks/>
          </p:cNvCxnSpPr>
          <p:nvPr/>
        </p:nvCxnSpPr>
        <p:spPr>
          <a:xfrm>
            <a:off x="5498123" y="2875503"/>
            <a:ext cx="1284514" cy="2229060"/>
          </a:xfrm>
          <a:prstGeom prst="straightConnector1">
            <a:avLst/>
          </a:prstGeom>
          <a:ln w="63500">
            <a:solidFill>
              <a:srgbClr val="0070C0">
                <a:alpha val="5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3876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BA8F482D-C59E-EC64-3D4D-F88B5AFBCF5A}"/>
              </a:ext>
            </a:extLst>
          </p:cNvPr>
          <p:cNvSpPr txBox="1">
            <a:spLocks/>
          </p:cNvSpPr>
          <p:nvPr/>
        </p:nvSpPr>
        <p:spPr>
          <a:xfrm>
            <a:off x="226708" y="1403894"/>
            <a:ext cx="11890589" cy="55698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  <a:buSzPct val="75000"/>
              <a:buFont typeface="Arial" panose="020B0604020202020204" pitchFamily="34" charset="0"/>
              <a:buNone/>
              <a:defRPr sz="15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Arial" panose="020B0604020202020204" pitchFamily="34" charset="0"/>
              <a:buNone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68000" indent="-23400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02000" indent="-23400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+mj-lt"/>
              <a:buNone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Arial" panose="020B0604020202020204" pitchFamily="34" charset="0"/>
              <a:buNone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0" indent="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Arial" panose="020B0604020202020204" pitchFamily="34" charset="0"/>
              <a:buNone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Arial" panose="020B0604020202020204" pitchFamily="34" charset="0"/>
              <a:buNone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Pct val="75000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Measurement Area Index				  Chemical Elements</a:t>
            </a:r>
          </a:p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Pct val="75000"/>
              <a:tabLst/>
              <a:defRPr/>
            </a:pPr>
            <a:r>
              <a:rPr lang="en-US" sz="1800" b="0" dirty="0">
                <a:solidFill>
                  <a:schemeClr val="tx1"/>
                </a:solidFill>
                <a:latin typeface="Arial" panose="020B0604020202020204"/>
              </a:rPr>
              <a:t>[1, 342]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23B201B8-24F4-4B45-84DE-D68A9557A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EDX Data Visualization</a:t>
            </a: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486C2495-08E0-7E90-A52E-014392DF02EC}"/>
              </a:ext>
            </a:extLst>
          </p:cNvPr>
          <p:cNvSpPr txBox="1">
            <a:spLocks/>
          </p:cNvSpPr>
          <p:nvPr/>
        </p:nvSpPr>
        <p:spPr>
          <a:xfrm>
            <a:off x="175806" y="970366"/>
            <a:ext cx="8083939" cy="55698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  <a:buSzPct val="75000"/>
              <a:buFont typeface="Arial" panose="020B0604020202020204" pitchFamily="34" charset="0"/>
              <a:buNone/>
              <a:defRPr sz="15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Arial" panose="020B0604020202020204" pitchFamily="34" charset="0"/>
              <a:buNone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68000" indent="-23400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02000" indent="-23400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+mj-lt"/>
              <a:buNone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Arial" panose="020B0604020202020204" pitchFamily="34" charset="0"/>
              <a:buNone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0" indent="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Arial" panose="020B0604020202020204" pitchFamily="34" charset="0"/>
              <a:buNone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Arial" panose="020B0604020202020204" pitchFamily="34" charset="0"/>
              <a:buNone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Pct val="75000"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After processing one can conclude with the final outcome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EF944E4-B913-BC70-0C24-6DB0AD6258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49788" y="6372001"/>
            <a:ext cx="5313301" cy="485999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https://dim.mdi.ruhr-uni-bochum.de/file/csv/6691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9A6395-DD82-D2FB-8E82-F058B76722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4246" y="1913402"/>
            <a:ext cx="6811326" cy="409632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4DF9E16-77B2-0EC3-79F9-60E42BAEEEC7}"/>
              </a:ext>
            </a:extLst>
          </p:cNvPr>
          <p:cNvCxnSpPr>
            <a:cxnSpLocks/>
          </p:cNvCxnSpPr>
          <p:nvPr/>
        </p:nvCxnSpPr>
        <p:spPr>
          <a:xfrm>
            <a:off x="1085222" y="1758461"/>
            <a:ext cx="462225" cy="401935"/>
          </a:xfrm>
          <a:prstGeom prst="straightConnector1">
            <a:avLst/>
          </a:prstGeom>
          <a:ln w="63500">
            <a:solidFill>
              <a:schemeClr val="accent1">
                <a:alpha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82407DB-053C-478C-3AEC-0BD806479006}"/>
              </a:ext>
            </a:extLst>
          </p:cNvPr>
          <p:cNvCxnSpPr>
            <a:cxnSpLocks/>
          </p:cNvCxnSpPr>
          <p:nvPr/>
        </p:nvCxnSpPr>
        <p:spPr>
          <a:xfrm flipH="1">
            <a:off x="3237246" y="1537398"/>
            <a:ext cx="1736688" cy="584479"/>
          </a:xfrm>
          <a:prstGeom prst="straightConnector1">
            <a:avLst/>
          </a:prstGeom>
          <a:ln w="63500">
            <a:solidFill>
              <a:schemeClr val="accent1">
                <a:alpha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8EEA5BE-299F-7D42-93BE-01BCC0B9108F}"/>
              </a:ext>
            </a:extLst>
          </p:cNvPr>
          <p:cNvCxnSpPr>
            <a:cxnSpLocks/>
          </p:cNvCxnSpPr>
          <p:nvPr/>
        </p:nvCxnSpPr>
        <p:spPr>
          <a:xfrm flipH="1">
            <a:off x="4203562" y="1728316"/>
            <a:ext cx="870856" cy="355042"/>
          </a:xfrm>
          <a:prstGeom prst="straightConnector1">
            <a:avLst/>
          </a:prstGeom>
          <a:ln w="63500">
            <a:solidFill>
              <a:schemeClr val="accent1">
                <a:alpha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444C512-F8F5-B595-9AAB-3B69AB2FDD37}"/>
              </a:ext>
            </a:extLst>
          </p:cNvPr>
          <p:cNvCxnSpPr>
            <a:cxnSpLocks/>
          </p:cNvCxnSpPr>
          <p:nvPr/>
        </p:nvCxnSpPr>
        <p:spPr>
          <a:xfrm flipH="1">
            <a:off x="5139733" y="1758461"/>
            <a:ext cx="266281" cy="286378"/>
          </a:xfrm>
          <a:prstGeom prst="straightConnector1">
            <a:avLst/>
          </a:prstGeom>
          <a:ln w="63500">
            <a:solidFill>
              <a:schemeClr val="accent1">
                <a:alpha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3320B04-D395-8969-9C27-8AA77A363D7B}"/>
              </a:ext>
            </a:extLst>
          </p:cNvPr>
          <p:cNvCxnSpPr>
            <a:cxnSpLocks/>
          </p:cNvCxnSpPr>
          <p:nvPr/>
        </p:nvCxnSpPr>
        <p:spPr>
          <a:xfrm>
            <a:off x="6196485" y="1768509"/>
            <a:ext cx="0" cy="278005"/>
          </a:xfrm>
          <a:prstGeom prst="straightConnector1">
            <a:avLst/>
          </a:prstGeom>
          <a:ln w="63500">
            <a:solidFill>
              <a:schemeClr val="accent1">
                <a:alpha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DA215E3-8FD0-80B5-A10B-143E47C2D898}"/>
              </a:ext>
            </a:extLst>
          </p:cNvPr>
          <p:cNvCxnSpPr>
            <a:cxnSpLocks/>
          </p:cNvCxnSpPr>
          <p:nvPr/>
        </p:nvCxnSpPr>
        <p:spPr>
          <a:xfrm>
            <a:off x="6893170" y="1788607"/>
            <a:ext cx="261257" cy="301450"/>
          </a:xfrm>
          <a:prstGeom prst="straightConnector1">
            <a:avLst/>
          </a:prstGeom>
          <a:ln w="63500">
            <a:solidFill>
              <a:schemeClr val="accent1">
                <a:alpha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Inhaltsplatzhalter 2">
            <a:extLst>
              <a:ext uri="{FF2B5EF4-FFF2-40B4-BE49-F238E27FC236}">
                <a16:creationId xmlns:a16="http://schemas.microsoft.com/office/drawing/2014/main" id="{744B72A6-FADD-1471-6F60-C1D028F2C1DE}"/>
              </a:ext>
            </a:extLst>
          </p:cNvPr>
          <p:cNvSpPr txBox="1">
            <a:spLocks/>
          </p:cNvSpPr>
          <p:nvPr/>
        </p:nvSpPr>
        <p:spPr>
          <a:xfrm>
            <a:off x="8539385" y="2450823"/>
            <a:ext cx="2433415" cy="55698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  <a:buSzPct val="75000"/>
              <a:buFont typeface="Arial" panose="020B0604020202020204" pitchFamily="34" charset="0"/>
              <a:buNone/>
              <a:defRPr sz="15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Arial" panose="020B0604020202020204" pitchFamily="34" charset="0"/>
              <a:buNone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68000" indent="-23400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02000" indent="-23400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+mj-lt"/>
              <a:buNone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Arial" panose="020B0604020202020204" pitchFamily="34" charset="0"/>
              <a:buNone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0" indent="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Arial" panose="020B0604020202020204" pitchFamily="34" charset="0"/>
              <a:buNone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Arial" panose="020B0604020202020204" pitchFamily="34" charset="0"/>
              <a:buNone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Pct val="75000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Composition for the </a:t>
            </a: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Measurement Area 3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(atomic %)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44277DD-201F-8BC8-5CB4-FE0B527E1F6D}"/>
              </a:ext>
            </a:extLst>
          </p:cNvPr>
          <p:cNvSpPr/>
          <p:nvPr/>
        </p:nvSpPr>
        <p:spPr>
          <a:xfrm>
            <a:off x="2914022" y="3135086"/>
            <a:ext cx="4853354" cy="401934"/>
          </a:xfrm>
          <a:prstGeom prst="rect">
            <a:avLst/>
          </a:prstGeom>
          <a:solidFill>
            <a:schemeClr val="accent1">
              <a:alpha val="14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6206268-EC01-180C-D41D-579475193412}"/>
              </a:ext>
            </a:extLst>
          </p:cNvPr>
          <p:cNvCxnSpPr>
            <a:cxnSpLocks/>
          </p:cNvCxnSpPr>
          <p:nvPr/>
        </p:nvCxnSpPr>
        <p:spPr>
          <a:xfrm flipH="1">
            <a:off x="7797521" y="2903974"/>
            <a:ext cx="683288" cy="411982"/>
          </a:xfrm>
          <a:prstGeom prst="straightConnector1">
            <a:avLst/>
          </a:prstGeom>
          <a:ln w="63500">
            <a:solidFill>
              <a:schemeClr val="accent1">
                <a:alpha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>
            <a:extLst>
              <a:ext uri="{FF2B5EF4-FFF2-40B4-BE49-F238E27FC236}">
                <a16:creationId xmlns:a16="http://schemas.microsoft.com/office/drawing/2014/main" id="{17119DF4-43EB-D4E8-9148-2BD8B33A4E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2734" y="3469448"/>
            <a:ext cx="5389266" cy="338855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70ED82FE-38ED-875C-7D86-5A0FF0B75EC5}"/>
              </a:ext>
            </a:extLst>
          </p:cNvPr>
          <p:cNvSpPr txBox="1"/>
          <p:nvPr/>
        </p:nvSpPr>
        <p:spPr>
          <a:xfrm>
            <a:off x="8922935" y="845289"/>
            <a:ext cx="1329732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it-IT" b="1" i="0" dirty="0">
                <a:solidFill>
                  <a:srgbClr val="212529"/>
                </a:solidFill>
                <a:effectLst/>
                <a:latin typeface="system-ui"/>
              </a:rPr>
              <a:t>V</a:t>
            </a:r>
            <a:r>
              <a:rPr lang="it-IT" b="0" i="0" dirty="0">
                <a:solidFill>
                  <a:srgbClr val="212529"/>
                </a:solidFill>
                <a:effectLst/>
                <a:latin typeface="system-ui"/>
              </a:rPr>
              <a:t>: 18.3 %</a:t>
            </a:r>
          </a:p>
          <a:p>
            <a:r>
              <a:rPr lang="it-IT" b="1" i="0" dirty="0">
                <a:solidFill>
                  <a:srgbClr val="212529"/>
                </a:solidFill>
                <a:effectLst/>
                <a:latin typeface="system-ui"/>
              </a:rPr>
              <a:t>Mn</a:t>
            </a:r>
            <a:r>
              <a:rPr lang="it-IT" b="0" i="0" dirty="0">
                <a:solidFill>
                  <a:srgbClr val="212529"/>
                </a:solidFill>
                <a:effectLst/>
                <a:latin typeface="system-ui"/>
              </a:rPr>
              <a:t>: 4.8 %</a:t>
            </a:r>
          </a:p>
          <a:p>
            <a:r>
              <a:rPr lang="it-IT" b="1" i="0" dirty="0">
                <a:solidFill>
                  <a:srgbClr val="212529"/>
                </a:solidFill>
                <a:effectLst/>
                <a:latin typeface="system-ui"/>
              </a:rPr>
              <a:t>Co</a:t>
            </a:r>
            <a:r>
              <a:rPr lang="it-IT" b="0" i="0" dirty="0">
                <a:solidFill>
                  <a:srgbClr val="212529"/>
                </a:solidFill>
                <a:effectLst/>
                <a:latin typeface="system-ui"/>
              </a:rPr>
              <a:t>: 17.2 %</a:t>
            </a:r>
          </a:p>
          <a:p>
            <a:r>
              <a:rPr lang="it-IT" b="1" i="0" dirty="0">
                <a:solidFill>
                  <a:srgbClr val="212529"/>
                </a:solidFill>
                <a:effectLst/>
                <a:latin typeface="system-ui"/>
              </a:rPr>
              <a:t>Ni</a:t>
            </a:r>
            <a:r>
              <a:rPr lang="it-IT" b="0" i="0" dirty="0">
                <a:solidFill>
                  <a:srgbClr val="212529"/>
                </a:solidFill>
                <a:effectLst/>
                <a:latin typeface="system-ui"/>
              </a:rPr>
              <a:t>: 6.8 %</a:t>
            </a:r>
          </a:p>
          <a:p>
            <a:r>
              <a:rPr lang="it-IT" b="1" i="0" dirty="0">
                <a:solidFill>
                  <a:srgbClr val="212529"/>
                </a:solidFill>
                <a:effectLst/>
                <a:latin typeface="system-ui"/>
              </a:rPr>
              <a:t>Ho</a:t>
            </a:r>
            <a:r>
              <a:rPr lang="it-IT" b="0" i="0" dirty="0">
                <a:solidFill>
                  <a:srgbClr val="212529"/>
                </a:solidFill>
                <a:effectLst/>
                <a:latin typeface="system-ui"/>
              </a:rPr>
              <a:t>: 53 %</a:t>
            </a:r>
            <a:endParaRPr lang="en-US" dirty="0"/>
          </a:p>
        </p:txBody>
      </p:sp>
      <p:sp>
        <p:nvSpPr>
          <p:cNvPr id="41" name="Inhaltsplatzhalter 2">
            <a:extLst>
              <a:ext uri="{FF2B5EF4-FFF2-40B4-BE49-F238E27FC236}">
                <a16:creationId xmlns:a16="http://schemas.microsoft.com/office/drawing/2014/main" id="{8E556427-D3AE-5610-2F07-87E1C37E76A2}"/>
              </a:ext>
            </a:extLst>
          </p:cNvPr>
          <p:cNvSpPr txBox="1">
            <a:spLocks/>
          </p:cNvSpPr>
          <p:nvPr/>
        </p:nvSpPr>
        <p:spPr>
          <a:xfrm rot="16200000">
            <a:off x="-703424" y="3145835"/>
            <a:ext cx="2433415" cy="55698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  <a:buSzPct val="75000"/>
              <a:buFont typeface="Arial" panose="020B0604020202020204" pitchFamily="34" charset="0"/>
              <a:buNone/>
              <a:defRPr sz="15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Arial" panose="020B0604020202020204" pitchFamily="34" charset="0"/>
              <a:buNone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68000" indent="-23400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02000" indent="-23400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+mj-lt"/>
              <a:buNone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Arial" panose="020B0604020202020204" pitchFamily="34" charset="0"/>
              <a:buNone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0" indent="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Arial" panose="020B0604020202020204" pitchFamily="34" charset="0"/>
              <a:buNone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Arial" panose="020B0604020202020204" pitchFamily="34" charset="0"/>
              <a:buNone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Pct val="75000"/>
              <a:tabLst/>
              <a:defRPr/>
            </a:pP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Measurement</a:t>
            </a:r>
            <a:b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Area 3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F2677CCF-1156-F13F-DDFD-B042CEFBC249}"/>
              </a:ext>
            </a:extLst>
          </p:cNvPr>
          <p:cNvCxnSpPr>
            <a:cxnSpLocks/>
          </p:cNvCxnSpPr>
          <p:nvPr/>
        </p:nvCxnSpPr>
        <p:spPr>
          <a:xfrm>
            <a:off x="974690" y="3367872"/>
            <a:ext cx="592853" cy="0"/>
          </a:xfrm>
          <a:prstGeom prst="straightConnector1">
            <a:avLst/>
          </a:prstGeom>
          <a:ln w="63500">
            <a:solidFill>
              <a:schemeClr val="accent1">
                <a:alpha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78B602FB-C54C-7FCC-9EE1-3397220FD31F}"/>
              </a:ext>
            </a:extLst>
          </p:cNvPr>
          <p:cNvCxnSpPr>
            <a:cxnSpLocks/>
          </p:cNvCxnSpPr>
          <p:nvPr/>
        </p:nvCxnSpPr>
        <p:spPr>
          <a:xfrm flipH="1">
            <a:off x="7757327" y="1579266"/>
            <a:ext cx="1187381" cy="1585965"/>
          </a:xfrm>
          <a:prstGeom prst="straightConnector1">
            <a:avLst/>
          </a:prstGeom>
          <a:ln w="63500">
            <a:solidFill>
              <a:schemeClr val="accent1">
                <a:alpha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97BBF743-872F-7B27-C628-39C1F987093C}"/>
              </a:ext>
            </a:extLst>
          </p:cNvPr>
          <p:cNvCxnSpPr>
            <a:cxnSpLocks/>
          </p:cNvCxnSpPr>
          <p:nvPr/>
        </p:nvCxnSpPr>
        <p:spPr>
          <a:xfrm flipH="1" flipV="1">
            <a:off x="10060074" y="5146431"/>
            <a:ext cx="661517" cy="279679"/>
          </a:xfrm>
          <a:prstGeom prst="straightConnector1">
            <a:avLst/>
          </a:prstGeom>
          <a:ln w="63500">
            <a:solidFill>
              <a:schemeClr val="accent1">
                <a:alpha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Inhaltsplatzhalter 2">
            <a:extLst>
              <a:ext uri="{FF2B5EF4-FFF2-40B4-BE49-F238E27FC236}">
                <a16:creationId xmlns:a16="http://schemas.microsoft.com/office/drawing/2014/main" id="{DADA7271-7324-37E4-21CB-B92D77041708}"/>
              </a:ext>
            </a:extLst>
          </p:cNvPr>
          <p:cNvSpPr txBox="1">
            <a:spLocks/>
          </p:cNvSpPr>
          <p:nvPr/>
        </p:nvSpPr>
        <p:spPr>
          <a:xfrm>
            <a:off x="10621068" y="5115311"/>
            <a:ext cx="1306325" cy="55698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  <a:buSzPct val="75000"/>
              <a:buFont typeface="Arial" panose="020B0604020202020204" pitchFamily="34" charset="0"/>
              <a:buNone/>
              <a:defRPr sz="15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Arial" panose="020B0604020202020204" pitchFamily="34" charset="0"/>
              <a:buNone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68000" indent="-23400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02000" indent="-23400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+mj-lt"/>
              <a:buNone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Arial" panose="020B0604020202020204" pitchFamily="34" charset="0"/>
              <a:buNone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0" indent="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Arial" panose="020B0604020202020204" pitchFamily="34" charset="0"/>
              <a:buNone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Arial" panose="020B0604020202020204" pitchFamily="34" charset="0"/>
              <a:buNone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Pct val="75000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Composition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Data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7E2DE8B-C348-6A0C-DBA2-A8B4C22D13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00426" y="3928905"/>
            <a:ext cx="4082212" cy="2444993"/>
          </a:xfrm>
          <a:prstGeom prst="rect">
            <a:avLst/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0697B50-7D96-9108-D3A3-7C8D013E7199}"/>
              </a:ext>
            </a:extLst>
          </p:cNvPr>
          <p:cNvSpPr txBox="1"/>
          <p:nvPr/>
        </p:nvSpPr>
        <p:spPr>
          <a:xfrm>
            <a:off x="321549" y="5985021"/>
            <a:ext cx="28436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>
              <a:spcBef>
                <a:spcPts val="0"/>
              </a:spcBef>
            </a:pPr>
            <a:r>
              <a:rPr lang="en-US" altLang="ru-RU" sz="1800" b="1" dirty="0">
                <a:solidFill>
                  <a:prstClr val="black"/>
                </a:solidFill>
                <a:latin typeface="+mn-lt"/>
              </a:rPr>
              <a:t>Configurable XY-charts</a:t>
            </a:r>
            <a:endParaRPr lang="en-US" altLang="ru-RU" sz="18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088811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RDMS: </a:t>
            </a:r>
            <a:r>
              <a:rPr lang="en-US" sz="3733" dirty="0"/>
              <a:t>Search</a:t>
            </a:r>
            <a:endParaRPr lang="de-DE" sz="1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F9B3F-1D07-B500-3103-8B6DC68132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96647" y="6362393"/>
            <a:ext cx="8096036" cy="485999"/>
          </a:xfrm>
        </p:spPr>
        <p:txBody>
          <a:bodyPr>
            <a:normAutofit fontScale="62500" lnSpcReduction="20000"/>
          </a:bodyPr>
          <a:lstStyle/>
          <a:p>
            <a:pPr defTabSz="914377"/>
            <a:r>
              <a:rPr lang="en-US" altLang="ru-RU" sz="1000" dirty="0">
                <a:solidFill>
                  <a:prstClr val="black"/>
                </a:solidFill>
                <a:latin typeface="Arial" panose="020B0604020202020204" pitchFamily="34" charset="0"/>
                <a:hlinkClick r:id="rId3"/>
              </a:rPr>
              <a:t>https://demo.mdi.ruhr-uni-bochum.de/search/</a:t>
            </a:r>
            <a:endParaRPr lang="en-US" altLang="ru-RU" sz="10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914377"/>
            <a:r>
              <a:rPr lang="en-US" altLang="ru-RU" dirty="0">
                <a:solidFill>
                  <a:prstClr val="black"/>
                </a:solidFill>
                <a:latin typeface="Arial" panose="020B0604020202020204" pitchFamily="34" charset="0"/>
                <a:hlinkClick r:id="rId4"/>
              </a:rPr>
              <a:t>https://demo.mdi.ruhr-uni-bochum.de/search/?system=As-Ga&amp;typeid=8&amp;Aspctmin=30&amp;Aspctmax=50&amp;Gaabsmin=1&amp;Gaabsmax=3&amp;pr0name=E%3Csub%3Eg%3C%2Fsub%3E&amp;pr0type=Float&amp;pr0min=1.5&amp;pr0max=2&amp;pr1name=Comment&amp;pr1type=String&amp;pr1max=3&amp;pr1str=solution&amp;prcnt=2</a:t>
            </a:r>
            <a:endParaRPr lang="en-US" altLang="ru-RU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914377"/>
            <a:r>
              <a:rPr lang="en-US" altLang="ru-RU" dirty="0">
                <a:solidFill>
                  <a:prstClr val="black"/>
                </a:solidFill>
                <a:latin typeface="Arial" panose="020B0604020202020204" pitchFamily="34" charset="0"/>
                <a:hlinkClick r:id="rId5"/>
              </a:rPr>
              <a:t>https://demo.mdi.ruhr-uni-bochum.de/search/?system=As-Ga&amp;typeid=8&amp;Aspctmin=30&amp;Aspctmax=50&amp;Gaabsmin=1&amp;Gaabsmax=3&amp;pr0name=E%3Csub%3Eg%3C%2Fsub%3E&amp;pr0type=Float&amp;pr0min=1.5&amp;pr0max=2&amp;prcnt=1</a:t>
            </a:r>
            <a:endParaRPr lang="en-US" altLang="ru-RU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 Box 52">
            <a:extLst>
              <a:ext uri="{FF2B5EF4-FFF2-40B4-BE49-F238E27FC236}">
                <a16:creationId xmlns:a16="http://schemas.microsoft.com/office/drawing/2014/main" id="{3F737F99-9CF8-F251-FA0A-D027302F1F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3084" y="1330466"/>
            <a:ext cx="5949221" cy="420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defTabSz="914377">
              <a:spcBef>
                <a:spcPts val="0"/>
              </a:spcBef>
            </a:pPr>
            <a:r>
              <a:rPr lang="en-US" altLang="ru-RU" sz="2133" b="1" dirty="0">
                <a:solidFill>
                  <a:prstClr val="black"/>
                </a:solidFill>
                <a:latin typeface="Arial" panose="020B0604020202020204" pitchFamily="34" charset="0"/>
              </a:rPr>
              <a:t>Task: </a:t>
            </a:r>
            <a:r>
              <a:rPr lang="en-US" altLang="ru-RU" sz="2133" dirty="0">
                <a:solidFill>
                  <a:prstClr val="black"/>
                </a:solidFill>
                <a:latin typeface="Arial" panose="020B0604020202020204" pitchFamily="34" charset="0"/>
              </a:rPr>
              <a:t>make properties modification easy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060ABD-80BE-8653-2A65-9ECD8599F1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83767" y="61017"/>
            <a:ext cx="8182352" cy="6018689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8" name="Text Box 52">
            <a:extLst>
              <a:ext uri="{FF2B5EF4-FFF2-40B4-BE49-F238E27FC236}">
                <a16:creationId xmlns:a16="http://schemas.microsoft.com/office/drawing/2014/main" id="{7A6DF9F1-DCFB-8B98-C6AC-52FB88A296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927" y="805027"/>
            <a:ext cx="3850840" cy="5159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defTabSz="914377">
              <a:spcBef>
                <a:spcPts val="0"/>
              </a:spcBef>
            </a:pPr>
            <a:r>
              <a:rPr lang="en-US" altLang="ru-RU" sz="2133" b="1" dirty="0">
                <a:solidFill>
                  <a:prstClr val="black"/>
                </a:solidFill>
                <a:latin typeface="+mn-lt"/>
              </a:rPr>
              <a:t>Search on: </a:t>
            </a:r>
          </a:p>
          <a:p>
            <a:pPr marL="457189" indent="-457189" defTabSz="914377">
              <a:spcBef>
                <a:spcPts val="0"/>
              </a:spcBef>
              <a:buFontTx/>
              <a:buAutoNum type="arabicParenR"/>
            </a:pPr>
            <a:r>
              <a:rPr lang="en-US" altLang="ru-RU" sz="2133" dirty="0">
                <a:solidFill>
                  <a:prstClr val="black"/>
                </a:solidFill>
                <a:latin typeface="+mn-lt"/>
              </a:rPr>
              <a:t>Chemical system</a:t>
            </a:r>
          </a:p>
          <a:p>
            <a:pPr marL="457189" indent="-457189" defTabSz="914377">
              <a:spcBef>
                <a:spcPts val="0"/>
              </a:spcBef>
              <a:buFontTx/>
              <a:buAutoNum type="arabicParenR"/>
            </a:pPr>
            <a:r>
              <a:rPr lang="en-US" altLang="ru-RU" sz="2133" dirty="0">
                <a:solidFill>
                  <a:prstClr val="black"/>
                </a:solidFill>
                <a:latin typeface="+mn-lt"/>
              </a:rPr>
              <a:t>Composition</a:t>
            </a:r>
          </a:p>
          <a:p>
            <a:pPr marL="457189" indent="-457189" defTabSz="914377">
              <a:spcBef>
                <a:spcPts val="0"/>
              </a:spcBef>
              <a:buFontTx/>
              <a:buAutoNum type="arabicParenR"/>
            </a:pPr>
            <a:r>
              <a:rPr lang="en-US" altLang="ru-RU" sz="2133" dirty="0">
                <a:solidFill>
                  <a:prstClr val="black"/>
                </a:solidFill>
                <a:latin typeface="+mn-lt"/>
              </a:rPr>
              <a:t>Object type</a:t>
            </a:r>
          </a:p>
          <a:p>
            <a:pPr marL="457189" indent="-457189" defTabSz="914377">
              <a:spcBef>
                <a:spcPts val="0"/>
              </a:spcBef>
              <a:buFontTx/>
              <a:buAutoNum type="arabicParenR"/>
            </a:pPr>
            <a:r>
              <a:rPr lang="en-US" altLang="ru-RU" sz="2133" dirty="0">
                <a:solidFill>
                  <a:prstClr val="black"/>
                </a:solidFill>
                <a:latin typeface="+mn-lt"/>
              </a:rPr>
              <a:t>Phrase in object’s </a:t>
            </a:r>
            <a:r>
              <a:rPr lang="en-US" altLang="ru-RU" sz="2133" u="sng" dirty="0">
                <a:solidFill>
                  <a:prstClr val="black"/>
                </a:solidFill>
                <a:latin typeface="+mn-lt"/>
              </a:rPr>
              <a:t>Name</a:t>
            </a:r>
            <a:r>
              <a:rPr lang="en-US" altLang="ru-RU" sz="2133" dirty="0">
                <a:solidFill>
                  <a:prstClr val="black"/>
                </a:solidFill>
                <a:latin typeface="+mn-lt"/>
              </a:rPr>
              <a:t> or </a:t>
            </a:r>
            <a:r>
              <a:rPr lang="en-US" altLang="ru-RU" sz="2133" u="sng" dirty="0">
                <a:solidFill>
                  <a:prstClr val="black"/>
                </a:solidFill>
                <a:latin typeface="+mn-lt"/>
              </a:rPr>
              <a:t>Description</a:t>
            </a:r>
            <a:endParaRPr lang="en-US" altLang="ru-RU" sz="2133" dirty="0">
              <a:solidFill>
                <a:prstClr val="black"/>
              </a:solidFill>
              <a:latin typeface="+mn-lt"/>
            </a:endParaRPr>
          </a:p>
          <a:p>
            <a:pPr marL="457189" indent="-457189" defTabSz="914377">
              <a:spcBef>
                <a:spcPts val="0"/>
              </a:spcBef>
              <a:buFontTx/>
              <a:buAutoNum type="arabicParenR"/>
            </a:pPr>
            <a:r>
              <a:rPr lang="en-US" altLang="ru-RU" sz="2133" dirty="0">
                <a:solidFill>
                  <a:prstClr val="black"/>
                </a:solidFill>
                <a:latin typeface="+mn-lt"/>
              </a:rPr>
              <a:t>Properties values (all available within a tenant)</a:t>
            </a:r>
          </a:p>
          <a:p>
            <a:pPr marL="457189" indent="-457189" defTabSz="914377">
              <a:spcBef>
                <a:spcPts val="0"/>
              </a:spcBef>
              <a:buFontTx/>
              <a:buAutoNum type="arabicParenR"/>
            </a:pPr>
            <a:r>
              <a:rPr lang="en-US" altLang="ru-RU" sz="2133" dirty="0">
                <a:solidFill>
                  <a:prstClr val="black"/>
                </a:solidFill>
                <a:latin typeface="+mn-lt"/>
              </a:rPr>
              <a:t>Person created</a:t>
            </a:r>
          </a:p>
          <a:p>
            <a:pPr marL="457189" indent="-457189" defTabSz="914377">
              <a:spcBef>
                <a:spcPts val="0"/>
              </a:spcBef>
              <a:buFontTx/>
              <a:buAutoNum type="arabicParenR"/>
            </a:pPr>
            <a:r>
              <a:rPr lang="en-US" altLang="ru-RU" sz="2133" dirty="0">
                <a:solidFill>
                  <a:prstClr val="black"/>
                </a:solidFill>
                <a:latin typeface="+mn-lt"/>
              </a:rPr>
              <a:t>Creation date</a:t>
            </a:r>
          </a:p>
          <a:p>
            <a:pPr marL="457189" indent="-457189" defTabSz="914377">
              <a:spcBef>
                <a:spcPts val="0"/>
              </a:spcBef>
              <a:buFontTx/>
              <a:buAutoNum type="arabicParenR"/>
            </a:pPr>
            <a:endParaRPr lang="en-US" altLang="ru-RU" sz="2133" dirty="0">
              <a:solidFill>
                <a:prstClr val="black"/>
              </a:solidFill>
              <a:latin typeface="+mn-lt"/>
            </a:endParaRPr>
          </a:p>
          <a:p>
            <a:pPr defTabSz="914377">
              <a:spcBef>
                <a:spcPts val="0"/>
              </a:spcBef>
            </a:pPr>
            <a:r>
              <a:rPr lang="en-US" altLang="ru-RU" sz="2133" b="1" dirty="0">
                <a:solidFill>
                  <a:prstClr val="black"/>
                </a:solidFill>
                <a:latin typeface="+mn-lt"/>
              </a:rPr>
              <a:t>Important feature:</a:t>
            </a:r>
          </a:p>
          <a:p>
            <a:pPr defTabSz="914377">
              <a:spcBef>
                <a:spcPts val="0"/>
              </a:spcBef>
            </a:pPr>
            <a:r>
              <a:rPr lang="en-US" altLang="ru-RU" sz="2133" dirty="0">
                <a:solidFill>
                  <a:srgbClr val="0070C0"/>
                </a:solidFill>
                <a:latin typeface="+mn-lt"/>
              </a:rPr>
              <a:t>persistent URL on search </a:t>
            </a:r>
            <a:r>
              <a:rPr lang="en-US" altLang="ru-RU" sz="1600" dirty="0">
                <a:solidFill>
                  <a:prstClr val="black"/>
                </a:solidFill>
                <a:latin typeface="+mn-lt"/>
              </a:rPr>
              <a:t>(share search results easily by URL</a:t>
            </a:r>
            <a:r>
              <a:rPr lang="en-US" altLang="ru-RU" sz="1600" dirty="0">
                <a:solidFill>
                  <a:srgbClr val="E6332A"/>
                </a:solidFill>
                <a:latin typeface="+mn-lt"/>
              </a:rPr>
              <a:t>*</a:t>
            </a:r>
            <a:r>
              <a:rPr lang="en-US" altLang="ru-RU" sz="1600" dirty="0">
                <a:solidFill>
                  <a:prstClr val="black"/>
                </a:solidFill>
                <a:latin typeface="+mn-lt"/>
              </a:rPr>
              <a:t>)</a:t>
            </a:r>
            <a:r>
              <a:rPr lang="en-US" altLang="ru-RU" sz="2133" dirty="0">
                <a:solidFill>
                  <a:prstClr val="black"/>
                </a:solidFill>
                <a:latin typeface="+mn-lt"/>
              </a:rPr>
              <a:t>.</a:t>
            </a:r>
          </a:p>
          <a:p>
            <a:pPr defTabSz="914377">
              <a:spcBef>
                <a:spcPts val="0"/>
              </a:spcBef>
            </a:pPr>
            <a:endParaRPr lang="en-US" altLang="ru-RU" sz="1467" dirty="0">
              <a:solidFill>
                <a:srgbClr val="E6332A"/>
              </a:solidFill>
              <a:latin typeface="+mn-lt"/>
            </a:endParaRPr>
          </a:p>
          <a:p>
            <a:pPr defTabSz="914377">
              <a:spcBef>
                <a:spcPts val="0"/>
              </a:spcBef>
            </a:pPr>
            <a:r>
              <a:rPr lang="en-US" altLang="ru-RU" sz="1600" dirty="0">
                <a:solidFill>
                  <a:srgbClr val="E6332A"/>
                </a:solidFill>
                <a:latin typeface="+mn-lt"/>
              </a:rPr>
              <a:t>*</a:t>
            </a:r>
            <a:r>
              <a:rPr lang="en-US" altLang="ru-RU" sz="1600" dirty="0">
                <a:solidFill>
                  <a:prstClr val="black"/>
                </a:solidFill>
                <a:latin typeface="+mn-lt"/>
              </a:rPr>
              <a:t> - respecting current security context</a:t>
            </a:r>
          </a:p>
        </p:txBody>
      </p:sp>
    </p:spTree>
    <p:extLst>
      <p:ext uri="{BB962C8B-B14F-4D97-AF65-F5344CB8AC3E}">
        <p14:creationId xmlns:p14="http://schemas.microsoft.com/office/powerpoint/2010/main" val="2491589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0FE16D8-5A76-8BC3-C272-54C282EBD9A4}"/>
              </a:ext>
            </a:extLst>
          </p:cNvPr>
          <p:cNvSpPr txBox="1"/>
          <p:nvPr/>
        </p:nvSpPr>
        <p:spPr>
          <a:xfrm>
            <a:off x="139589" y="891414"/>
            <a:ext cx="1182541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What is a Tenant?</a:t>
            </a:r>
          </a:p>
          <a:p>
            <a:endParaRPr lang="en-US" sz="1400" b="1" dirty="0"/>
          </a:p>
          <a:p>
            <a:r>
              <a:rPr lang="en-US" b="1" dirty="0"/>
              <a:t>Tenant</a:t>
            </a:r>
            <a:r>
              <a:rPr lang="en-US" dirty="0"/>
              <a:t> – separate (distinct) instance of an application </a:t>
            </a:r>
            <a:br>
              <a:rPr lang="en-US" dirty="0"/>
            </a:br>
            <a:r>
              <a:rPr lang="en-US" dirty="0"/>
              <a:t>(including data &amp; configuration) </a:t>
            </a:r>
            <a:br>
              <a:rPr lang="en-US" dirty="0"/>
            </a:br>
            <a:r>
              <a:rPr lang="en-US" dirty="0"/>
              <a:t>that is used by an organization / group of users / consortia.</a:t>
            </a:r>
          </a:p>
        </p:txBody>
      </p:sp>
      <p:pic>
        <p:nvPicPr>
          <p:cNvPr id="7" name="Picture 2" descr="MultiTenancy Architecture – lakshaysuri">
            <a:extLst>
              <a:ext uri="{FF2B5EF4-FFF2-40B4-BE49-F238E27FC236}">
                <a16:creationId xmlns:a16="http://schemas.microsoft.com/office/drawing/2014/main" id="{6FFA8D02-E390-00AB-784E-89A51690E4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1"/>
          <a:stretch/>
        </p:blipFill>
        <p:spPr bwMode="auto">
          <a:xfrm>
            <a:off x="7214716" y="0"/>
            <a:ext cx="4977284" cy="2390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23B201B8-24F4-4B45-84DE-D68A9557A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99" y="108000"/>
            <a:ext cx="8911959" cy="792000"/>
          </a:xfrm>
        </p:spPr>
        <p:txBody>
          <a:bodyPr/>
          <a:lstStyle/>
          <a:p>
            <a:r>
              <a:rPr lang="en-US" dirty="0"/>
              <a:t>RDMS: Multiple Tenant Support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3024586-7254-2795-BB8B-CA3B8E2556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09776" y="6416298"/>
            <a:ext cx="6750573" cy="307807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en-US" sz="1200" b="0" dirty="0">
                <a:solidFill>
                  <a:srgbClr val="0070C0"/>
                </a:solidFill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https://en.wikipedia.org/wiki/Multitenancy</a:t>
            </a:r>
            <a:endParaRPr lang="en-US" sz="1200" b="0" dirty="0">
              <a:solidFill>
                <a:srgbClr val="0070C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D6590BA-3995-1332-54F3-18F5C2F12CA8}"/>
              </a:ext>
            </a:extLst>
          </p:cNvPr>
          <p:cNvSpPr txBox="1"/>
          <p:nvPr/>
        </p:nvSpPr>
        <p:spPr>
          <a:xfrm>
            <a:off x="8052436" y="2212204"/>
            <a:ext cx="330555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/>
            <a:r>
              <a:rPr lang="en-US" sz="1400" dirty="0">
                <a:solidFill>
                  <a:srgbClr val="003560">
                    <a:lumMod val="75000"/>
                    <a:lumOff val="25000"/>
                  </a:srgbClr>
                </a:solidFill>
                <a:latin typeface="Arial" panose="020B0604020202020204"/>
              </a:rPr>
              <a:t>Every tenant must have a unique URL!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6FB4DC2-C2A0-6888-908B-3870EA210F5B}"/>
              </a:ext>
            </a:extLst>
          </p:cNvPr>
          <p:cNvGrpSpPr/>
          <p:nvPr/>
        </p:nvGrpSpPr>
        <p:grpSpPr>
          <a:xfrm>
            <a:off x="143189" y="2719890"/>
            <a:ext cx="11965074" cy="3472564"/>
            <a:chOff x="143189" y="2719890"/>
            <a:chExt cx="11965074" cy="3472564"/>
          </a:xfrm>
        </p:grpSpPr>
        <p:pic>
          <p:nvPicPr>
            <p:cNvPr id="1036" name="Picture 12" descr="ERC Synergy Grants - Research in Germany">
              <a:extLst>
                <a:ext uri="{FF2B5EF4-FFF2-40B4-BE49-F238E27FC236}">
                  <a16:creationId xmlns:a16="http://schemas.microsoft.com/office/drawing/2014/main" id="{996097B5-3A9C-2B1E-5C54-CEB01BFE670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286" r="20886"/>
            <a:stretch/>
          </p:blipFill>
          <p:spPr bwMode="auto">
            <a:xfrm>
              <a:off x="10842170" y="2744195"/>
              <a:ext cx="1266093" cy="12983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Logo der Organisationseinheit &quot;Collaborative Research Centre / Transregio 247&quot;">
              <a:extLst>
                <a:ext uri="{FF2B5EF4-FFF2-40B4-BE49-F238E27FC236}">
                  <a16:creationId xmlns:a16="http://schemas.microsoft.com/office/drawing/2014/main" id="{B86D7E33-B127-25C4-4828-E82CA23C12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0728" y="3070713"/>
              <a:ext cx="2190750" cy="857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09D5AC3-A30A-22FB-19D7-407F4E0005F1}"/>
                </a:ext>
              </a:extLst>
            </p:cNvPr>
            <p:cNvSpPr txBox="1"/>
            <p:nvPr/>
          </p:nvSpPr>
          <p:spPr>
            <a:xfrm>
              <a:off x="143189" y="2719890"/>
              <a:ext cx="7624187" cy="33547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/>
                <a:t>Tenants in use:</a:t>
              </a:r>
            </a:p>
            <a:p>
              <a:pPr marL="457200" lvl="5" indent="-171450">
                <a:buFont typeface="Arial" panose="020B0604020202020204" pitchFamily="34" charset="0"/>
                <a:buChar char="•"/>
              </a:pPr>
              <a:r>
                <a:rPr lang="en-US" sz="2400" b="1" dirty="0"/>
                <a:t>CRC </a:t>
              </a:r>
              <a:r>
                <a:rPr lang="ru-RU" sz="2400" b="1" dirty="0"/>
                <a:t>247</a:t>
              </a:r>
              <a:r>
                <a:rPr lang="en-US" sz="2400" dirty="0"/>
                <a:t>: </a:t>
              </a:r>
              <a:r>
                <a:rPr lang="en-US" sz="2400" dirty="0">
                  <a:solidFill>
                    <a:srgbClr val="0070C0"/>
                  </a:solidFill>
                  <a:hlinkClick r:id="rId6"/>
                </a:rPr>
                <a:t>https://</a:t>
              </a:r>
              <a:r>
                <a:rPr lang="en-US" sz="2400" b="1" dirty="0">
                  <a:solidFill>
                    <a:srgbClr val="0070C0"/>
                  </a:solidFill>
                  <a:hlinkClick r:id="rId6"/>
                </a:rPr>
                <a:t>crc</a:t>
              </a:r>
              <a:r>
                <a:rPr lang="ru-RU" sz="2400" b="1" dirty="0">
                  <a:solidFill>
                    <a:srgbClr val="0070C0"/>
                  </a:solidFill>
                  <a:hlinkClick r:id="rId6"/>
                </a:rPr>
                <a:t>247</a:t>
              </a:r>
              <a:r>
                <a:rPr lang="en-US" sz="2400" dirty="0">
                  <a:solidFill>
                    <a:srgbClr val="0070C0"/>
                  </a:solidFill>
                  <a:hlinkClick r:id="rId6"/>
                </a:rPr>
                <a:t>.mdi.ruhr-uni-bochum.de</a:t>
              </a:r>
              <a:endParaRPr lang="en-US" sz="2400" dirty="0">
                <a:solidFill>
                  <a:srgbClr val="0070C0"/>
                </a:solidFill>
              </a:endParaRPr>
            </a:p>
            <a:p>
              <a:pPr marL="457200" lvl="5" indent="-171450">
                <a:buFont typeface="Arial" panose="020B0604020202020204" pitchFamily="34" charset="0"/>
                <a:buChar char="•"/>
              </a:pPr>
              <a:r>
                <a:rPr lang="en-US" sz="2400" b="1" dirty="0"/>
                <a:t>CRC 1625</a:t>
              </a:r>
              <a:r>
                <a:rPr lang="en-US" sz="2400" dirty="0"/>
                <a:t>: </a:t>
              </a:r>
              <a:r>
                <a:rPr lang="en-US" sz="2400" dirty="0">
                  <a:solidFill>
                    <a:srgbClr val="0070C0"/>
                  </a:solidFill>
                  <a:hlinkClick r:id="rId7"/>
                </a:rPr>
                <a:t>https://</a:t>
              </a:r>
              <a:r>
                <a:rPr lang="en-US" sz="2400" b="1" dirty="0">
                  <a:solidFill>
                    <a:srgbClr val="0070C0"/>
                  </a:solidFill>
                  <a:hlinkClick r:id="rId7"/>
                </a:rPr>
                <a:t>crc1625</a:t>
              </a:r>
              <a:r>
                <a:rPr lang="en-US" sz="2400" dirty="0">
                  <a:solidFill>
                    <a:srgbClr val="0070C0"/>
                  </a:solidFill>
                  <a:hlinkClick r:id="rId7"/>
                </a:rPr>
                <a:t>.mdi.ruhr-uni-bochum.de</a:t>
              </a:r>
              <a:endParaRPr lang="ru-RU" sz="2400" dirty="0">
                <a:solidFill>
                  <a:srgbClr val="0070C0"/>
                </a:solidFill>
              </a:endParaRPr>
            </a:p>
            <a:p>
              <a:pPr marL="457200" lvl="5" indent="-171450">
                <a:buFont typeface="Arial" panose="020B0604020202020204" pitchFamily="34" charset="0"/>
                <a:buChar char="•"/>
              </a:pPr>
              <a:r>
                <a:rPr lang="en-US" sz="2400" b="1" dirty="0"/>
                <a:t>ERC DEMI</a:t>
              </a:r>
              <a:r>
                <a:rPr lang="en-US" sz="2400" dirty="0"/>
                <a:t>: </a:t>
              </a:r>
              <a:r>
                <a:rPr lang="en-US" sz="2400" dirty="0">
                  <a:solidFill>
                    <a:srgbClr val="0070C0"/>
                  </a:solidFill>
                  <a:hlinkClick r:id="rId8"/>
                </a:rPr>
                <a:t>https://</a:t>
              </a:r>
              <a:r>
                <a:rPr lang="en-US" sz="2400" b="1" dirty="0">
                  <a:solidFill>
                    <a:srgbClr val="0070C0"/>
                  </a:solidFill>
                  <a:hlinkClick r:id="rId8"/>
                </a:rPr>
                <a:t>demi</a:t>
              </a:r>
              <a:r>
                <a:rPr lang="en-US" sz="2400" dirty="0">
                  <a:solidFill>
                    <a:srgbClr val="0070C0"/>
                  </a:solidFill>
                  <a:hlinkClick r:id="rId8"/>
                </a:rPr>
                <a:t>.matinf.pro</a:t>
              </a:r>
              <a:endParaRPr lang="en-US" sz="2400" dirty="0">
                <a:solidFill>
                  <a:srgbClr val="0070C0"/>
                </a:solidFill>
              </a:endParaRPr>
            </a:p>
            <a:p>
              <a:pPr marL="457200" lvl="5" indent="-171450">
                <a:buFont typeface="Arial" panose="020B0604020202020204" pitchFamily="34" charset="0"/>
                <a:buChar char="•"/>
              </a:pPr>
              <a:r>
                <a:rPr lang="en-US" sz="2400" b="1" dirty="0"/>
                <a:t>DIMENSION</a:t>
              </a:r>
              <a:r>
                <a:rPr lang="en-US" sz="2400" dirty="0"/>
                <a:t>: </a:t>
              </a:r>
              <a:r>
                <a:rPr lang="en-US" sz="2400" dirty="0">
                  <a:solidFill>
                    <a:srgbClr val="0070C0"/>
                  </a:solidFill>
                  <a:hlinkClick r:id="rId9"/>
                </a:rPr>
                <a:t>https://</a:t>
              </a:r>
              <a:r>
                <a:rPr lang="en-US" sz="2400" b="1" dirty="0">
                  <a:hlinkClick r:id="rId9"/>
                </a:rPr>
                <a:t>dim</a:t>
              </a:r>
              <a:r>
                <a:rPr lang="en-US" sz="2400" dirty="0">
                  <a:hlinkClick r:id="rId9"/>
                </a:rPr>
                <a:t>.mdi.ruhr-uni-bochum.de</a:t>
              </a:r>
              <a:endParaRPr lang="en-US" sz="2400" dirty="0">
                <a:solidFill>
                  <a:srgbClr val="0070C0"/>
                </a:solidFill>
              </a:endParaRPr>
            </a:p>
            <a:p>
              <a:pPr marL="457200" lvl="5" indent="-171450">
                <a:buFont typeface="Arial" panose="020B0604020202020204" pitchFamily="34" charset="0"/>
                <a:buChar char="•"/>
              </a:pPr>
              <a:r>
                <a:rPr lang="en-US" sz="2400" b="1" dirty="0"/>
                <a:t>MDI</a:t>
              </a:r>
              <a:r>
                <a:rPr lang="en-US" sz="2400" dirty="0"/>
                <a:t>: </a:t>
              </a:r>
              <a:r>
                <a:rPr lang="en-US" sz="2400" dirty="0">
                  <a:solidFill>
                    <a:srgbClr val="0070C0"/>
                  </a:solidFill>
                  <a:hlinkClick r:id="rId1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</a:t>
              </a:r>
              <a:r>
                <a:rPr lang="en-US" sz="2400" b="1" dirty="0">
                  <a:solidFill>
                    <a:srgbClr val="0070C0"/>
                  </a:solidFill>
                  <a:hlinkClick r:id="rId1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mdi</a:t>
              </a:r>
              <a:r>
                <a:rPr lang="en-US" sz="2400" dirty="0">
                  <a:solidFill>
                    <a:srgbClr val="0070C0"/>
                  </a:solidFill>
                  <a:hlinkClick r:id="rId1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.matinf.pro</a:t>
              </a:r>
              <a:endParaRPr lang="en-US" sz="2400" dirty="0">
                <a:solidFill>
                  <a:srgbClr val="0070C0"/>
                </a:solidFill>
              </a:endParaRPr>
            </a:p>
            <a:p>
              <a:pPr marL="457200" lvl="5" indent="-171450">
                <a:buFont typeface="Arial" panose="020B0604020202020204" pitchFamily="34" charset="0"/>
                <a:buChar char="•"/>
              </a:pPr>
              <a:r>
                <a:rPr lang="en-US" sz="2400" b="1" dirty="0"/>
                <a:t>MDI Publications:</a:t>
              </a:r>
              <a:r>
                <a:rPr lang="en-US" sz="2400" dirty="0"/>
                <a:t> </a:t>
              </a:r>
              <a:r>
                <a:rPr lang="en-US" sz="2400" dirty="0">
                  <a:solidFill>
                    <a:srgbClr val="0070C0"/>
                  </a:solidFill>
                  <a:hlinkClick r:id="rId11"/>
                </a:rPr>
                <a:t>https://</a:t>
              </a:r>
              <a:r>
                <a:rPr lang="en-US" sz="2400" b="1" dirty="0">
                  <a:solidFill>
                    <a:srgbClr val="0070C0"/>
                  </a:solidFill>
                  <a:hlinkClick r:id="rId11"/>
                </a:rPr>
                <a:t>pub</a:t>
              </a:r>
              <a:r>
                <a:rPr lang="en-US" sz="2400" dirty="0">
                  <a:solidFill>
                    <a:srgbClr val="0070C0"/>
                  </a:solidFill>
                  <a:hlinkClick r:id="rId11"/>
                </a:rPr>
                <a:t>.matinf.pro</a:t>
              </a:r>
              <a:endParaRPr lang="en-US" sz="2400" dirty="0">
                <a:solidFill>
                  <a:srgbClr val="0070C0"/>
                </a:solidFill>
              </a:endParaRPr>
            </a:p>
            <a:p>
              <a:pPr marL="457200" lvl="5" indent="-171450">
                <a:buFont typeface="Arial" panose="020B0604020202020204" pitchFamily="34" charset="0"/>
                <a:buChar char="•"/>
              </a:pPr>
              <a:r>
                <a:rPr lang="en-US" sz="2400" b="1" dirty="0"/>
                <a:t>Bandgap Demo:</a:t>
              </a:r>
              <a:r>
                <a:rPr lang="en-US" sz="2400" dirty="0"/>
                <a:t> </a:t>
              </a:r>
              <a:r>
                <a:rPr lang="en-US" sz="2400" dirty="0">
                  <a:solidFill>
                    <a:srgbClr val="0070C0"/>
                  </a:solidFill>
                  <a:hlinkClick r:id="rId12"/>
                </a:rPr>
                <a:t>https://</a:t>
              </a:r>
              <a:r>
                <a:rPr lang="en-US" sz="2400" b="1" dirty="0">
                  <a:solidFill>
                    <a:srgbClr val="0070C0"/>
                  </a:solidFill>
                  <a:hlinkClick r:id="rId12"/>
                </a:rPr>
                <a:t>demo</a:t>
              </a:r>
              <a:r>
                <a:rPr lang="en-US" sz="2400" dirty="0">
                  <a:solidFill>
                    <a:srgbClr val="0070C0"/>
                  </a:solidFill>
                  <a:hlinkClick r:id="rId12"/>
                </a:rPr>
                <a:t>.mdi.ruhr-uni-bochum.de</a:t>
              </a:r>
              <a:endParaRPr lang="en-US" sz="2400" dirty="0">
                <a:solidFill>
                  <a:srgbClr val="0070C0"/>
                </a:solidFill>
              </a:endParaRPr>
            </a:p>
            <a:p>
              <a:pPr marL="457200" lvl="5" indent="-171450">
                <a:buFont typeface="Arial" panose="020B0604020202020204" pitchFamily="34" charset="0"/>
                <a:buChar char="•"/>
              </a:pPr>
              <a:r>
                <a:rPr lang="en-US" sz="2400" b="1" dirty="0"/>
                <a:t>Test Playground:</a:t>
              </a:r>
              <a:r>
                <a:rPr lang="en-US" sz="2400" dirty="0"/>
                <a:t> </a:t>
              </a:r>
              <a:r>
                <a:rPr lang="en-US" sz="2400" dirty="0">
                  <a:solidFill>
                    <a:srgbClr val="0070C0"/>
                  </a:solidFill>
                  <a:hlinkClick r:id="rId13"/>
                </a:rPr>
                <a:t>https://</a:t>
              </a:r>
              <a:r>
                <a:rPr lang="en-US" sz="2400" b="1" dirty="0">
                  <a:solidFill>
                    <a:srgbClr val="0070C0"/>
                  </a:solidFill>
                  <a:hlinkClick r:id="rId13"/>
                </a:rPr>
                <a:t>inf</a:t>
              </a:r>
              <a:r>
                <a:rPr lang="en-US" sz="2400" dirty="0">
                  <a:solidFill>
                    <a:srgbClr val="0070C0"/>
                  </a:solidFill>
                  <a:hlinkClick r:id="rId13"/>
                </a:rPr>
                <a:t>.mdi.ruhr-uni-bochum.de</a:t>
              </a:r>
              <a:endParaRPr lang="en-US" sz="2400" dirty="0">
                <a:solidFill>
                  <a:srgbClr val="0070C0"/>
                </a:solidFill>
              </a:endParaRPr>
            </a:p>
          </p:txBody>
        </p:sp>
        <p:pic>
          <p:nvPicPr>
            <p:cNvPr id="1026" name="Picture 2" descr="Logo Lehrstuhl Materials Discovery">
              <a:extLst>
                <a:ext uri="{FF2B5EF4-FFF2-40B4-BE49-F238E27FC236}">
                  <a16:creationId xmlns:a16="http://schemas.microsoft.com/office/drawing/2014/main" id="{458C00EC-3E00-79CA-935F-4CA61BF222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74070" y="5476351"/>
              <a:ext cx="2939185" cy="7161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Logo CRC Compositionally complex solid solutions">
              <a:extLst>
                <a:ext uri="{FF2B5EF4-FFF2-40B4-BE49-F238E27FC236}">
                  <a16:creationId xmlns:a16="http://schemas.microsoft.com/office/drawing/2014/main" id="{F4E50217-A273-29AD-CA2D-A852F1A48C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26063" y="2823587"/>
              <a:ext cx="1433984" cy="12560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A sketch in dark blue that schmematically shows university buildings in Duisburg, Essen, Bochum and Dortmund. In the upper left corner &quot;DIMENSION&quot; is written in capital letters">
              <a:extLst>
                <a:ext uri="{FF2B5EF4-FFF2-40B4-BE49-F238E27FC236}">
                  <a16:creationId xmlns:a16="http://schemas.microsoft.com/office/drawing/2014/main" id="{6DB7FF35-DD37-4078-1136-E43EDC8068A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066" b="65963"/>
            <a:stretch/>
          </p:blipFill>
          <p:spPr bwMode="auto">
            <a:xfrm>
              <a:off x="7556360" y="4322571"/>
              <a:ext cx="4381081" cy="8623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3666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4A8C550F-6348-79F8-F937-FF519673DA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8860" y="3653281"/>
            <a:ext cx="5787470" cy="240577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RDMS </a:t>
            </a:r>
            <a:r>
              <a:rPr lang="de-DE" dirty="0" err="1"/>
              <a:t>DropZone</a:t>
            </a:r>
            <a:r>
              <a:rPr lang="de-DE" dirty="0"/>
              <a:t> Tasks: </a:t>
            </a:r>
            <a:r>
              <a:rPr lang="en-US" dirty="0"/>
              <a:t>D</a:t>
            </a:r>
            <a:r>
              <a:rPr lang="de-DE" dirty="0"/>
              <a:t>ata Validation &amp; Import</a:t>
            </a:r>
            <a:endParaRPr lang="de-DE" sz="16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14DFCB-E930-6ED4-9AD1-6EF706C4A1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Box 52">
            <a:extLst>
              <a:ext uri="{FF2B5EF4-FFF2-40B4-BE49-F238E27FC236}">
                <a16:creationId xmlns:a16="http://schemas.microsoft.com/office/drawing/2014/main" id="{3F737F99-9CF8-F251-FA0A-D027302F1F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021" y="838987"/>
            <a:ext cx="11952979" cy="420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defTabSz="914377">
              <a:spcBef>
                <a:spcPts val="0"/>
              </a:spcBef>
            </a:pPr>
            <a:r>
              <a:rPr lang="en-US" altLang="ru-RU" sz="2133" b="1" dirty="0">
                <a:solidFill>
                  <a:prstClr val="black"/>
                </a:solidFill>
                <a:latin typeface="+mn-lt"/>
              </a:rPr>
              <a:t>Task: </a:t>
            </a:r>
            <a:r>
              <a:rPr lang="en-US" altLang="ru-RU" sz="2133" dirty="0">
                <a:solidFill>
                  <a:prstClr val="black"/>
                </a:solidFill>
                <a:latin typeface="+mn-lt"/>
              </a:rPr>
              <a:t>validate documents &amp; import data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2B2CB4C-0BE3-AECD-AACB-F8662EBDA2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016" y="1294038"/>
            <a:ext cx="6762541" cy="239069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7" name="Arrow: Curved Down 16">
            <a:extLst>
              <a:ext uri="{FF2B5EF4-FFF2-40B4-BE49-F238E27FC236}">
                <a16:creationId xmlns:a16="http://schemas.microsoft.com/office/drawing/2014/main" id="{53116691-D739-EBD4-58CF-E42E13900E0F}"/>
              </a:ext>
            </a:extLst>
          </p:cNvPr>
          <p:cNvSpPr/>
          <p:nvPr/>
        </p:nvSpPr>
        <p:spPr>
          <a:xfrm rot="13242025">
            <a:off x="2862934" y="4015147"/>
            <a:ext cx="3377619" cy="1320789"/>
          </a:xfrm>
          <a:prstGeom prst="curvedDownArrow">
            <a:avLst/>
          </a:prstGeom>
          <a:solidFill>
            <a:srgbClr val="0070C0">
              <a:alpha val="50000"/>
            </a:srgbClr>
          </a:solidFill>
          <a:ln>
            <a:noFill/>
          </a:ln>
          <a:effectLst>
            <a:outerShdw blurRad="50800" dist="762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18" name="Text Box 52">
            <a:extLst>
              <a:ext uri="{FF2B5EF4-FFF2-40B4-BE49-F238E27FC236}">
                <a16:creationId xmlns:a16="http://schemas.microsoft.com/office/drawing/2014/main" id="{4D308DFD-CE93-8073-22EA-E33CE12E87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4911" y="1654577"/>
            <a:ext cx="4937089" cy="1733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defTabSz="914377">
              <a:spcBef>
                <a:spcPts val="0"/>
              </a:spcBef>
            </a:pPr>
            <a:r>
              <a:rPr lang="en-US" altLang="ru-RU" sz="2133" b="1" dirty="0">
                <a:solidFill>
                  <a:prstClr val="black"/>
                </a:solidFill>
                <a:latin typeface="+mn-lt"/>
              </a:rPr>
              <a:t>Implemented Features: </a:t>
            </a:r>
          </a:p>
          <a:p>
            <a:pPr marL="457200" indent="-457200" defTabSz="914377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ru-RU" sz="2133" dirty="0">
                <a:solidFill>
                  <a:prstClr val="black"/>
                </a:solidFill>
                <a:latin typeface="+mn-lt"/>
              </a:rPr>
              <a:t>Automatic type detection;</a:t>
            </a:r>
          </a:p>
          <a:p>
            <a:pPr marL="457200" indent="-457200" defTabSz="914377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ru-RU" sz="2133" dirty="0">
                <a:solidFill>
                  <a:prstClr val="black"/>
                </a:solidFill>
                <a:latin typeface="+mn-lt"/>
              </a:rPr>
              <a:t>Uniqueness check;</a:t>
            </a:r>
          </a:p>
          <a:p>
            <a:pPr marL="457200" indent="-457200" defTabSz="914377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ru-RU" sz="2133" dirty="0">
                <a:solidFill>
                  <a:prstClr val="black"/>
                </a:solidFill>
                <a:latin typeface="+mn-lt"/>
              </a:rPr>
              <a:t>Data </a:t>
            </a:r>
            <a:r>
              <a:rPr lang="en-US" altLang="ru-RU" sz="2133" b="1" dirty="0">
                <a:solidFill>
                  <a:prstClr val="black"/>
                </a:solidFill>
                <a:latin typeface="+mn-lt"/>
              </a:rPr>
              <a:t>validation </a:t>
            </a:r>
            <a:r>
              <a:rPr lang="en-US" altLang="ru-RU" sz="2133" dirty="0">
                <a:solidFill>
                  <a:prstClr val="black"/>
                </a:solidFill>
                <a:latin typeface="+mn-lt"/>
              </a:rPr>
              <a:t>(build-in + external);</a:t>
            </a:r>
          </a:p>
          <a:p>
            <a:pPr marL="457200" indent="-457200" defTabSz="914377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ru-RU" sz="2133" dirty="0">
                <a:solidFill>
                  <a:prstClr val="black"/>
                </a:solidFill>
                <a:latin typeface="+mn-lt"/>
              </a:rPr>
              <a:t>Data </a:t>
            </a:r>
            <a:r>
              <a:rPr lang="en-US" altLang="ru-RU" sz="2133" b="1" dirty="0">
                <a:solidFill>
                  <a:prstClr val="black"/>
                </a:solidFill>
                <a:latin typeface="+mn-lt"/>
              </a:rPr>
              <a:t>import</a:t>
            </a:r>
            <a:r>
              <a:rPr lang="en-US" altLang="ru-RU" sz="2133" dirty="0">
                <a:solidFill>
                  <a:prstClr val="black"/>
                </a:solidFill>
                <a:latin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744591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RDMS </a:t>
            </a:r>
            <a:r>
              <a:rPr lang="de-DE" dirty="0" err="1"/>
              <a:t>DropZone</a:t>
            </a:r>
            <a:r>
              <a:rPr lang="de-DE" dirty="0"/>
              <a:t>: </a:t>
            </a:r>
            <a:r>
              <a:rPr lang="en-US" dirty="0"/>
              <a:t>Staged Files (before import)</a:t>
            </a:r>
            <a:endParaRPr lang="de-DE" sz="16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14DFCB-E930-6ED4-9AD1-6EF706C4A1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29ED780-6FD7-5676-2422-CBB152D96D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53" y="793819"/>
            <a:ext cx="7679227" cy="542611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Text Box 52">
            <a:extLst>
              <a:ext uri="{FF2B5EF4-FFF2-40B4-BE49-F238E27FC236}">
                <a16:creationId xmlns:a16="http://schemas.microsoft.com/office/drawing/2014/main" id="{6716D2A9-4CD1-9A0A-028A-FDA82F0A3E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7201" y="4940388"/>
            <a:ext cx="3899225" cy="1405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defTabSz="914377">
              <a:spcBef>
                <a:spcPts val="0"/>
              </a:spcBef>
            </a:pPr>
            <a:r>
              <a:rPr lang="en-US" altLang="ru-RU" sz="2133" b="1" dirty="0">
                <a:solidFill>
                  <a:prstClr val="black"/>
                </a:solidFill>
                <a:latin typeface="+mn-lt"/>
              </a:rPr>
              <a:t>Workflow: </a:t>
            </a:r>
          </a:p>
          <a:p>
            <a:pPr defTabSz="914377">
              <a:spcBef>
                <a:spcPts val="0"/>
              </a:spcBef>
            </a:pPr>
            <a:r>
              <a:rPr lang="en-US" altLang="ru-RU" sz="2133" dirty="0">
                <a:solidFill>
                  <a:prstClr val="black"/>
                </a:solidFill>
                <a:latin typeface="+mn-lt"/>
              </a:rPr>
              <a:t>- </a:t>
            </a:r>
            <a:r>
              <a:rPr lang="en-US" altLang="ru-RU" sz="2133" dirty="0">
                <a:solidFill>
                  <a:srgbClr val="00B050"/>
                </a:solidFill>
                <a:latin typeface="+mn-lt"/>
              </a:rPr>
              <a:t>validate</a:t>
            </a:r>
            <a:r>
              <a:rPr lang="en-US" altLang="ru-RU" sz="2133" dirty="0">
                <a:solidFill>
                  <a:prstClr val="black"/>
                </a:solidFill>
                <a:latin typeface="+mn-lt"/>
              </a:rPr>
              <a:t> every file;</a:t>
            </a:r>
          </a:p>
          <a:p>
            <a:pPr defTabSz="914377">
              <a:spcBef>
                <a:spcPts val="0"/>
              </a:spcBef>
            </a:pPr>
            <a:r>
              <a:rPr lang="en-US" altLang="ru-RU" sz="2133" dirty="0">
                <a:solidFill>
                  <a:prstClr val="black"/>
                </a:solidFill>
                <a:latin typeface="+mn-lt"/>
              </a:rPr>
              <a:t>- check/adjust all properties;</a:t>
            </a:r>
          </a:p>
          <a:p>
            <a:pPr defTabSz="914377">
              <a:spcBef>
                <a:spcPts val="0"/>
              </a:spcBef>
            </a:pPr>
            <a:r>
              <a:rPr lang="en-US" altLang="ru-RU" sz="2133" dirty="0">
                <a:solidFill>
                  <a:prstClr val="black"/>
                </a:solidFill>
                <a:latin typeface="+mn-lt"/>
              </a:rPr>
              <a:t>- </a:t>
            </a:r>
            <a:r>
              <a:rPr lang="en-US" altLang="ru-RU" sz="2133" b="1">
                <a:solidFill>
                  <a:srgbClr val="0432FF"/>
                </a:solidFill>
                <a:latin typeface="+mn-lt"/>
              </a:rPr>
              <a:t>Import files</a:t>
            </a:r>
            <a:r>
              <a:rPr lang="en-US" altLang="ru-RU" sz="2133" dirty="0">
                <a:solidFill>
                  <a:prstClr val="black"/>
                </a:solidFill>
                <a:latin typeface="+mn-lt"/>
              </a:rPr>
              <a:t>.</a:t>
            </a:r>
          </a:p>
        </p:txBody>
      </p:sp>
      <p:sp>
        <p:nvSpPr>
          <p:cNvPr id="13" name="Text Box 52">
            <a:extLst>
              <a:ext uri="{FF2B5EF4-FFF2-40B4-BE49-F238E27FC236}">
                <a16:creationId xmlns:a16="http://schemas.microsoft.com/office/drawing/2014/main" id="{94C0E04E-0129-BFD1-DFEE-CD013B55BD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9019" y="701658"/>
            <a:ext cx="3899225" cy="748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defTabSz="914377">
              <a:spcBef>
                <a:spcPts val="0"/>
              </a:spcBef>
            </a:pPr>
            <a:r>
              <a:rPr lang="en-US" altLang="ru-RU" sz="2133" dirty="0">
                <a:solidFill>
                  <a:prstClr val="black"/>
                </a:solidFill>
                <a:latin typeface="+mn-lt"/>
              </a:rPr>
              <a:t>Check for unique documents (based on SHA256 hash):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3B1FB82-2D2A-74C5-293F-4AC52B4AE5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4748" y="1401977"/>
            <a:ext cx="4367060" cy="57799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2A9CA00-6D4D-8926-0045-A3D0D01D3C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8445" y="2484855"/>
            <a:ext cx="2401310" cy="243526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1" name="Text Box 52">
            <a:extLst>
              <a:ext uri="{FF2B5EF4-FFF2-40B4-BE49-F238E27FC236}">
                <a16:creationId xmlns:a16="http://schemas.microsoft.com/office/drawing/2014/main" id="{A5FCE5F8-D35C-B783-2C48-2099F994DA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0646" y="2090004"/>
            <a:ext cx="3303024" cy="420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defTabSz="914377">
              <a:spcBef>
                <a:spcPts val="0"/>
              </a:spcBef>
            </a:pPr>
            <a:r>
              <a:rPr lang="en-US" altLang="ru-RU" sz="2133" dirty="0">
                <a:solidFill>
                  <a:prstClr val="black"/>
                </a:solidFill>
                <a:latin typeface="+mn-lt"/>
              </a:rPr>
              <a:t>Check data to import: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615EBDB-A820-B469-3354-45694E1ACCCF}"/>
              </a:ext>
            </a:extLst>
          </p:cNvPr>
          <p:cNvCxnSpPr>
            <a:cxnSpLocks/>
            <a:endCxn id="20" idx="1"/>
          </p:cNvCxnSpPr>
          <p:nvPr/>
        </p:nvCxnSpPr>
        <p:spPr>
          <a:xfrm>
            <a:off x="331411" y="2617507"/>
            <a:ext cx="7607034" cy="1084982"/>
          </a:xfrm>
          <a:prstGeom prst="straightConnector1">
            <a:avLst/>
          </a:prstGeom>
          <a:ln w="63500">
            <a:solidFill>
              <a:schemeClr val="tx2">
                <a:lumMod val="90000"/>
                <a:lumOff val="10000"/>
                <a:alpha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06652F5E-246F-CCB0-0E22-B4C12B5E56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85354" y="4371032"/>
            <a:ext cx="2905045" cy="914401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6" name="Arrow: Curved Down 5">
            <a:extLst>
              <a:ext uri="{FF2B5EF4-FFF2-40B4-BE49-F238E27FC236}">
                <a16:creationId xmlns:a16="http://schemas.microsoft.com/office/drawing/2014/main" id="{68A0DD48-EB64-9E43-6094-705C45D7F1E1}"/>
              </a:ext>
            </a:extLst>
          </p:cNvPr>
          <p:cNvSpPr/>
          <p:nvPr/>
        </p:nvSpPr>
        <p:spPr>
          <a:xfrm rot="3199562">
            <a:off x="8643586" y="4121888"/>
            <a:ext cx="1487083" cy="711341"/>
          </a:xfrm>
          <a:prstGeom prst="curvedDownArrow">
            <a:avLst/>
          </a:prstGeom>
          <a:solidFill>
            <a:srgbClr val="0070C0">
              <a:alpha val="50000"/>
            </a:srgbClr>
          </a:solidFill>
          <a:ln>
            <a:noFill/>
          </a:ln>
          <a:effectLst>
            <a:outerShdw blurRad="50800" dist="762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7" name="Text Box 52">
            <a:extLst>
              <a:ext uri="{FF2B5EF4-FFF2-40B4-BE49-F238E27FC236}">
                <a16:creationId xmlns:a16="http://schemas.microsoft.com/office/drawing/2014/main" id="{C4ED44D9-8CAD-EE04-B1D2-0910BD78B8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8048" y="3629076"/>
            <a:ext cx="1763952" cy="748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defTabSz="914377">
              <a:spcBef>
                <a:spcPts val="0"/>
              </a:spcBef>
            </a:pPr>
            <a:r>
              <a:rPr lang="en-US" altLang="ru-RU" sz="2133" dirty="0">
                <a:solidFill>
                  <a:prstClr val="black"/>
                </a:solidFill>
                <a:latin typeface="+mn-lt"/>
              </a:rPr>
              <a:t>Properties</a:t>
            </a:r>
            <a:br>
              <a:rPr lang="en-US" altLang="ru-RU" sz="2133" dirty="0">
                <a:solidFill>
                  <a:prstClr val="black"/>
                </a:solidFill>
                <a:latin typeface="+mn-lt"/>
              </a:rPr>
            </a:br>
            <a:r>
              <a:rPr lang="en-US" altLang="ru-RU" sz="2133" dirty="0">
                <a:solidFill>
                  <a:prstClr val="black"/>
                </a:solidFill>
                <a:latin typeface="+mn-lt"/>
              </a:rPr>
              <a:t>(after import):</a:t>
            </a:r>
          </a:p>
        </p:txBody>
      </p:sp>
    </p:spTree>
    <p:extLst>
      <p:ext uri="{BB962C8B-B14F-4D97-AF65-F5344CB8AC3E}">
        <p14:creationId xmlns:p14="http://schemas.microsoft.com/office/powerpoint/2010/main" val="27452672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RDMS: </a:t>
            </a:r>
            <a:r>
              <a:rPr lang="de-DE" dirty="0" err="1"/>
              <a:t>Created</a:t>
            </a:r>
            <a:r>
              <a:rPr lang="de-DE" dirty="0"/>
              <a:t> Objects</a:t>
            </a:r>
            <a:endParaRPr lang="de-DE" sz="16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14DFCB-E930-6ED4-9AD1-6EF706C4A1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69023" y="6362393"/>
            <a:ext cx="5977017" cy="485999"/>
          </a:xfrm>
        </p:spPr>
        <p:txBody>
          <a:bodyPr/>
          <a:lstStyle/>
          <a:p>
            <a:pPr indent="0">
              <a:buNone/>
            </a:pPr>
            <a:r>
              <a:rPr lang="en-US" dirty="0">
                <a:hlinkClick r:id="rId3"/>
              </a:rPr>
              <a:t>https://dim.mdi.ruhr-uni-bochum.de/rubric/p1project_ho-v-mn-co-ni-o_ho50_sample-id-0008081</a:t>
            </a:r>
            <a:endParaRPr lang="en-US" dirty="0"/>
          </a:p>
          <a:p>
            <a:pPr indent="0">
              <a:buNone/>
            </a:pPr>
            <a:endParaRPr lang="en-US" dirty="0"/>
          </a:p>
        </p:txBody>
      </p:sp>
      <p:sp>
        <p:nvSpPr>
          <p:cNvPr id="10" name="Text Box 52">
            <a:extLst>
              <a:ext uri="{FF2B5EF4-FFF2-40B4-BE49-F238E27FC236}">
                <a16:creationId xmlns:a16="http://schemas.microsoft.com/office/drawing/2014/main" id="{6716D2A9-4CD1-9A0A-028A-FDA82F0A3E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0925" y="1051677"/>
            <a:ext cx="3507340" cy="1405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defTabSz="914377">
              <a:spcBef>
                <a:spcPts val="0"/>
              </a:spcBef>
            </a:pPr>
            <a:r>
              <a:rPr lang="en-US" altLang="ru-RU" sz="2133" b="1" dirty="0">
                <a:solidFill>
                  <a:prstClr val="black"/>
                </a:solidFill>
                <a:latin typeface="+mn-lt"/>
              </a:rPr>
              <a:t>After import: </a:t>
            </a:r>
          </a:p>
          <a:p>
            <a:pPr defTabSz="914377">
              <a:spcBef>
                <a:spcPts val="0"/>
              </a:spcBef>
            </a:pPr>
            <a:r>
              <a:rPr lang="en-US" altLang="ru-RU" sz="2133" dirty="0">
                <a:solidFill>
                  <a:prstClr val="black"/>
                </a:solidFill>
                <a:latin typeface="+mn-lt"/>
              </a:rPr>
              <a:t>- check all created objects (names, access level, </a:t>
            </a:r>
            <a:r>
              <a:rPr lang="en-US" altLang="ru-RU" sz="2133" dirty="0" err="1">
                <a:solidFill>
                  <a:prstClr val="black"/>
                </a:solidFill>
                <a:latin typeface="+mn-lt"/>
              </a:rPr>
              <a:t>etc</a:t>
            </a:r>
            <a:r>
              <a:rPr lang="en-US" altLang="ru-RU" sz="2133" dirty="0">
                <a:solidFill>
                  <a:prstClr val="black"/>
                </a:solidFill>
                <a:latin typeface="+mn-lt"/>
              </a:rPr>
              <a:t>…);</a:t>
            </a:r>
          </a:p>
          <a:p>
            <a:pPr defTabSz="914377">
              <a:spcBef>
                <a:spcPts val="0"/>
              </a:spcBef>
            </a:pPr>
            <a:r>
              <a:rPr lang="en-US" altLang="ru-RU" sz="2133" dirty="0">
                <a:solidFill>
                  <a:prstClr val="black"/>
                </a:solidFill>
                <a:latin typeface="+mn-lt"/>
              </a:rPr>
              <a:t>- </a:t>
            </a:r>
            <a:r>
              <a:rPr lang="en-US" altLang="ru-RU" sz="2133" dirty="0">
                <a:solidFill>
                  <a:schemeClr val="tx1"/>
                </a:solidFill>
                <a:latin typeface="+mn-lt"/>
              </a:rPr>
              <a:t>share a link.</a:t>
            </a:r>
          </a:p>
        </p:txBody>
      </p:sp>
      <p:pic>
        <p:nvPicPr>
          <p:cNvPr id="1026" name="Picture 2" descr="The Four Requirements of Success | Contracting Business">
            <a:extLst>
              <a:ext uri="{FF2B5EF4-FFF2-40B4-BE49-F238E27FC236}">
                <a16:creationId xmlns:a16="http://schemas.microsoft.com/office/drawing/2014/main" id="{7F67A981-F5F4-08BF-1088-88DC80FC7A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1277" y="2632667"/>
            <a:ext cx="3135924" cy="1646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253491D-1F1D-608E-E93A-05ECFF866B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381" y="834015"/>
            <a:ext cx="8157141" cy="5385916"/>
          </a:xfrm>
          <a:prstGeom prst="rect">
            <a:avLst/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2421810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  <a:endParaRPr lang="en-US" sz="2667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616A7D-3A39-0FB9-5020-D625F83753C5}"/>
              </a:ext>
            </a:extLst>
          </p:cNvPr>
          <p:cNvSpPr txBox="1"/>
          <p:nvPr/>
        </p:nvSpPr>
        <p:spPr>
          <a:xfrm>
            <a:off x="4200211" y="4477100"/>
            <a:ext cx="7827665" cy="175432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indent="0">
              <a:buNone/>
            </a:pPr>
            <a:r>
              <a:rPr lang="en-US" b="0" i="0" dirty="0">
                <a:solidFill>
                  <a:srgbClr val="1D1C1D"/>
                </a:solidFill>
                <a:effectLst/>
                <a:latin typeface="Slack-Lato"/>
              </a:rPr>
              <a:t>Playground to test RDMS (multiple tenants with shared users list):</a:t>
            </a:r>
          </a:p>
          <a:p>
            <a:pPr indent="0">
              <a:buNone/>
            </a:pPr>
            <a:r>
              <a:rPr lang="en-US" b="0" i="0" dirty="0">
                <a:solidFill>
                  <a:srgbClr val="1D1C1D"/>
                </a:solidFill>
                <a:effectLst/>
                <a:latin typeface="Slack-Lato"/>
                <a:hlinkClick r:id="rId3"/>
              </a:rPr>
              <a:t>https://inf.mdi.ruhr-uni-bochum.de/</a:t>
            </a:r>
            <a:endParaRPr lang="en-US" b="0" i="0" dirty="0">
              <a:solidFill>
                <a:srgbClr val="1D1C1D"/>
              </a:solidFill>
              <a:effectLst/>
              <a:latin typeface="Slack-Lato"/>
            </a:endParaRPr>
          </a:p>
          <a:p>
            <a:pPr indent="0">
              <a:buNone/>
            </a:pPr>
            <a:endParaRPr lang="en-US" b="0" i="0" dirty="0">
              <a:solidFill>
                <a:srgbClr val="1D1C1D"/>
              </a:solidFill>
              <a:effectLst/>
              <a:latin typeface="Slack-Lato"/>
            </a:endParaRPr>
          </a:p>
          <a:p>
            <a:pPr indent="0">
              <a:buNone/>
            </a:pPr>
            <a:r>
              <a:rPr lang="en-US" b="0" i="0" dirty="0">
                <a:solidFill>
                  <a:srgbClr val="1D1C1D"/>
                </a:solidFill>
                <a:effectLst/>
                <a:latin typeface="Slack-Lato"/>
              </a:rPr>
              <a:t>Login and Password (</a:t>
            </a:r>
            <a:r>
              <a:rPr lang="en-US" b="1" i="0" dirty="0">
                <a:solidFill>
                  <a:srgbClr val="1D1C1D"/>
                </a:solidFill>
                <a:effectLst/>
                <a:latin typeface="Slack-Lato"/>
              </a:rPr>
              <a:t>User</a:t>
            </a:r>
            <a:r>
              <a:rPr lang="en-US" b="0" i="0" dirty="0">
                <a:solidFill>
                  <a:srgbClr val="1D1C1D"/>
                </a:solidFill>
                <a:effectLst/>
                <a:latin typeface="Slack-Lato"/>
              </a:rPr>
              <a:t> role): </a:t>
            </a:r>
            <a:r>
              <a:rPr lang="en-US" b="0" i="0" u="none" strike="noStrike" dirty="0">
                <a:effectLst/>
                <a:latin typeface="Slack-Lato"/>
              </a:rPr>
              <a:t>User1@user.org</a:t>
            </a:r>
            <a:br>
              <a:rPr lang="en-US" dirty="0"/>
            </a:br>
            <a:r>
              <a:rPr lang="en-US" b="0" i="0" dirty="0">
                <a:solidFill>
                  <a:srgbClr val="1D1C1D"/>
                </a:solidFill>
                <a:effectLst/>
                <a:latin typeface="Slack-Lato"/>
              </a:rPr>
              <a:t>Login and Password (</a:t>
            </a:r>
            <a:r>
              <a:rPr lang="en-US" b="1" i="0" dirty="0" err="1">
                <a:solidFill>
                  <a:srgbClr val="1D1C1D"/>
                </a:solidFill>
                <a:effectLst/>
                <a:latin typeface="Slack-Lato"/>
              </a:rPr>
              <a:t>PowerUser</a:t>
            </a:r>
            <a:r>
              <a:rPr lang="en-US" b="0" i="0" dirty="0">
                <a:solidFill>
                  <a:srgbClr val="1D1C1D"/>
                </a:solidFill>
                <a:effectLst/>
                <a:latin typeface="Slack-Lato"/>
              </a:rPr>
              <a:t> role): </a:t>
            </a:r>
            <a:r>
              <a:rPr lang="en-US" b="0" i="0" u="none" strike="noStrike" dirty="0">
                <a:effectLst/>
                <a:latin typeface="Slack-Lato"/>
              </a:rPr>
              <a:t>PowerUser1@user.org</a:t>
            </a:r>
            <a:br>
              <a:rPr lang="en-US" dirty="0"/>
            </a:br>
            <a:r>
              <a:rPr lang="en-US" b="0" i="0" dirty="0">
                <a:solidFill>
                  <a:srgbClr val="1D1C1D"/>
                </a:solidFill>
                <a:effectLst/>
                <a:latin typeface="Slack-Lato"/>
              </a:rPr>
              <a:t>Login and Password (</a:t>
            </a:r>
            <a:r>
              <a:rPr lang="en-US" b="1" i="0" dirty="0">
                <a:solidFill>
                  <a:srgbClr val="1D1C1D"/>
                </a:solidFill>
                <a:effectLst/>
                <a:latin typeface="Slack-Lato"/>
              </a:rPr>
              <a:t>Administrator</a:t>
            </a:r>
            <a:r>
              <a:rPr lang="en-US" b="0" i="0" dirty="0">
                <a:solidFill>
                  <a:srgbClr val="1D1C1D"/>
                </a:solidFill>
                <a:effectLst/>
                <a:latin typeface="Slack-Lato"/>
              </a:rPr>
              <a:t> role): </a:t>
            </a:r>
            <a:r>
              <a:rPr lang="en-US" b="0" i="0" u="none" strike="noStrike" dirty="0">
                <a:effectLst/>
                <a:latin typeface="Slack-Lato"/>
              </a:rPr>
              <a:t>Admin1@user.org</a:t>
            </a: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3239808-8E44-7FCC-8325-8FD18E05CD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indent="0">
              <a:buNone/>
            </a:pPr>
            <a:r>
              <a:rPr lang="en-US" b="0" i="0" dirty="0">
                <a:solidFill>
                  <a:srgbClr val="1D1C1D"/>
                </a:solidFill>
                <a:effectLst/>
                <a:latin typeface="Slack-Lato"/>
                <a:hlinkClick r:id="rId4"/>
              </a:rPr>
              <a:t>https://demo.mdi.ruhr-uni-bochum.de/</a:t>
            </a:r>
            <a:endParaRPr lang="en-US" b="0" i="0" dirty="0">
              <a:solidFill>
                <a:srgbClr val="1D1C1D"/>
              </a:solidFill>
              <a:effectLst/>
              <a:latin typeface="Slack-Lato"/>
            </a:endParaRPr>
          </a:p>
          <a:p>
            <a:pPr indent="0">
              <a:buNone/>
            </a:pPr>
            <a:r>
              <a:rPr lang="en-US" b="0" i="0" dirty="0">
                <a:solidFill>
                  <a:srgbClr val="1D1C1D"/>
                </a:solidFill>
                <a:effectLst/>
                <a:latin typeface="Slack-Lato"/>
                <a:hlinkClick r:id="rId3"/>
              </a:rPr>
              <a:t>https://inf.mdi.ruhr-uni-bochum.de/</a:t>
            </a:r>
            <a:endParaRPr lang="en-US" b="0" i="0" dirty="0">
              <a:solidFill>
                <a:srgbClr val="1D1C1D"/>
              </a:solidFill>
              <a:effectLst/>
              <a:latin typeface="Slack-Lato"/>
            </a:endParaRPr>
          </a:p>
          <a:p>
            <a:pPr indent="0">
              <a:buNone/>
            </a:pPr>
            <a:r>
              <a:rPr lang="en-US" dirty="0">
                <a:hlinkClick r:id="rId5"/>
              </a:rPr>
              <a:t>https://gitlab.ruhr-uni-bochum.de/vic/infproject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CBA26D6-93FA-A3A7-D671-5AEC3B37FEB8}"/>
              </a:ext>
            </a:extLst>
          </p:cNvPr>
          <p:cNvSpPr txBox="1"/>
          <p:nvPr/>
        </p:nvSpPr>
        <p:spPr>
          <a:xfrm>
            <a:off x="190916" y="5638352"/>
            <a:ext cx="40293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1D1C1D"/>
                </a:solidFill>
                <a:effectLst/>
                <a:latin typeface="Slack-Lato"/>
              </a:rPr>
              <a:t>Bandgap data demo:</a:t>
            </a:r>
          </a:p>
          <a:p>
            <a:r>
              <a:rPr lang="en-US" b="0" i="0" dirty="0">
                <a:solidFill>
                  <a:srgbClr val="1D1C1D"/>
                </a:solidFill>
                <a:effectLst/>
                <a:latin typeface="Slack-Lato"/>
                <a:hlinkClick r:id="rId4"/>
              </a:rPr>
              <a:t>https://demo.mdi.ruhr-uni-bochum.de/</a:t>
            </a:r>
            <a:endParaRPr lang="en-US" b="0" i="0" dirty="0">
              <a:solidFill>
                <a:srgbClr val="1D1C1D"/>
              </a:solidFill>
              <a:effectLst/>
              <a:latin typeface="Slack-Lato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B0C64A6-CCD4-F705-370B-73AA435471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21178" y="4551900"/>
            <a:ext cx="1381723" cy="137662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AC15814-C0A9-BB9B-AF3D-51E487BDBD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07884" y="4712678"/>
            <a:ext cx="1389216" cy="13790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6F7300-CF79-C857-A01F-CB4994CE5CA1}"/>
              </a:ext>
            </a:extLst>
          </p:cNvPr>
          <p:cNvSpPr txBox="1"/>
          <p:nvPr/>
        </p:nvSpPr>
        <p:spPr>
          <a:xfrm>
            <a:off x="9049635" y="758344"/>
            <a:ext cx="17299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1D1C1D"/>
                </a:solidFill>
                <a:latin typeface="Slack-Lato"/>
              </a:rPr>
              <a:t>Active tenants:</a:t>
            </a:r>
            <a:endParaRPr lang="en-US" b="0" i="0" dirty="0">
              <a:solidFill>
                <a:srgbClr val="1D1C1D"/>
              </a:solidFill>
              <a:effectLst/>
              <a:latin typeface="Slack-Lato"/>
            </a:endParaRPr>
          </a:p>
          <a:p>
            <a:endParaRPr lang="en-US" b="0" i="0" dirty="0">
              <a:solidFill>
                <a:srgbClr val="1D1C1D"/>
              </a:solidFill>
              <a:effectLst/>
              <a:latin typeface="Slack-Lato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BCDB77-9E04-2736-0F3D-86335D0313B7}"/>
              </a:ext>
            </a:extLst>
          </p:cNvPr>
          <p:cNvSpPr txBox="1"/>
          <p:nvPr/>
        </p:nvSpPr>
        <p:spPr>
          <a:xfrm>
            <a:off x="253721" y="756034"/>
            <a:ext cx="7161963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Open-source RDMS framework in materials science: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Flexible project tree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Build-in support for basic chemical types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Extensible external object types support (via API):</a:t>
            </a:r>
            <a:endParaRPr lang="ru-RU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Validation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Data extraction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Visualization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Extended properties and templates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Flexible Search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UI Customization for tenants</a:t>
            </a:r>
          </a:p>
        </p:txBody>
      </p:sp>
      <p:pic>
        <p:nvPicPr>
          <p:cNvPr id="19" name="Picture 4" descr="NET 7: Microsoft Reveals New ASP.NET Core Features">
            <a:extLst>
              <a:ext uri="{FF2B5EF4-FFF2-40B4-BE49-F238E27FC236}">
                <a16:creationId xmlns:a16="http://schemas.microsoft.com/office/drawing/2014/main" id="{77C1148D-B264-4C53-9A2C-00B08C3753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8791" y="2798456"/>
            <a:ext cx="2144246" cy="1668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Microsoft SQL Server-Verschlüsselung | Thales">
            <a:extLst>
              <a:ext uri="{FF2B5EF4-FFF2-40B4-BE49-F238E27FC236}">
                <a16:creationId xmlns:a16="http://schemas.microsoft.com/office/drawing/2014/main" id="{1353F1E4-3152-874B-70E5-DE6B8CB5B2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7220" y="3023526"/>
            <a:ext cx="1417405" cy="1158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Open Source Logo png transparent">
            <a:extLst>
              <a:ext uri="{FF2B5EF4-FFF2-40B4-BE49-F238E27FC236}">
                <a16:creationId xmlns:a16="http://schemas.microsoft.com/office/drawing/2014/main" id="{BE8275FC-0A08-2946-EB1B-7D62AE68BD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6729" y="3111982"/>
            <a:ext cx="990709" cy="95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F6DF822-87BC-2331-0E13-F81AC661473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197653" y="149997"/>
            <a:ext cx="828700" cy="75833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9F075F4-5A21-FD63-B495-8897663FCEA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210268" y="1134540"/>
            <a:ext cx="4871805" cy="1725237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5675184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Source Control</a:t>
            </a:r>
            <a:r>
              <a:rPr lang="ru-RU" dirty="0"/>
              <a:t> (</a:t>
            </a:r>
            <a:r>
              <a:rPr lang="en-US" dirty="0"/>
              <a:t>GitLab</a:t>
            </a:r>
            <a:r>
              <a:rPr lang="ru-RU" dirty="0"/>
              <a:t>)</a:t>
            </a:r>
            <a:endParaRPr lang="de-DE" sz="2667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961AFA-5CC2-C46E-FF70-E558B9ABDE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0ECBB7-B299-F195-475E-7CAE80883F17}"/>
              </a:ext>
            </a:extLst>
          </p:cNvPr>
          <p:cNvSpPr txBox="1"/>
          <p:nvPr/>
        </p:nvSpPr>
        <p:spPr>
          <a:xfrm>
            <a:off x="115545" y="6091738"/>
            <a:ext cx="4631904" cy="256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/>
            <a:r>
              <a:rPr lang="en-US" sz="1067" dirty="0">
                <a:solidFill>
                  <a:prstClr val="black"/>
                </a:solidFill>
                <a:latin typeface="Arial" panose="020B0604020202020204"/>
                <a:hlinkClick r:id="rId3"/>
              </a:rPr>
              <a:t>https://gitlab.ruhr-uni-bochum.de</a:t>
            </a:r>
            <a:endParaRPr lang="en-US" sz="1067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588F61D-5814-5AA3-B7C0-9AC235D449EB}"/>
              </a:ext>
            </a:extLst>
          </p:cNvPr>
          <p:cNvSpPr txBox="1"/>
          <p:nvPr/>
        </p:nvSpPr>
        <p:spPr>
          <a:xfrm>
            <a:off x="143339" y="1112342"/>
            <a:ext cx="5856651" cy="38267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/>
            <a:r>
              <a:rPr lang="en-US" sz="2667" b="1" dirty="0">
                <a:solidFill>
                  <a:prstClr val="black"/>
                </a:solidFill>
              </a:rPr>
              <a:t>Everybody’s welcome!</a:t>
            </a:r>
          </a:p>
          <a:p>
            <a:pPr defTabSz="914377"/>
            <a:r>
              <a:rPr lang="en-US" dirty="0">
                <a:solidFill>
                  <a:prstClr val="black"/>
                </a:solidFill>
              </a:rPr>
              <a:t>Feel free to contribute to open source!</a:t>
            </a:r>
          </a:p>
          <a:p>
            <a:pPr defTabSz="914377"/>
            <a:endParaRPr lang="en-US" b="1" dirty="0">
              <a:solidFill>
                <a:prstClr val="black"/>
              </a:solidFill>
            </a:endParaRPr>
          </a:p>
          <a:p>
            <a:pPr defTabSz="914377"/>
            <a:r>
              <a:rPr lang="en-US" b="1" dirty="0">
                <a:solidFill>
                  <a:prstClr val="black"/>
                </a:solidFill>
              </a:rPr>
              <a:t>Core INF project:</a:t>
            </a:r>
          </a:p>
          <a:p>
            <a:pPr defTabSz="914377"/>
            <a:r>
              <a:rPr lang="en-US" dirty="0">
                <a:solidFill>
                  <a:prstClr val="black"/>
                </a:solidFill>
                <a:hlinkClick r:id="rId4"/>
              </a:rPr>
              <a:t>https://gitlab.ruhr-uni-bochum.de/vic/infproject</a:t>
            </a:r>
            <a:endParaRPr lang="en-US" dirty="0">
              <a:solidFill>
                <a:prstClr val="black"/>
              </a:solidFill>
            </a:endParaRPr>
          </a:p>
          <a:p>
            <a:pPr defTabSz="914377"/>
            <a:endParaRPr lang="en-US" dirty="0">
              <a:solidFill>
                <a:prstClr val="black"/>
              </a:solidFill>
            </a:endParaRPr>
          </a:p>
          <a:p>
            <a:pPr defTabSz="914377"/>
            <a:endParaRPr lang="en-US" dirty="0">
              <a:solidFill>
                <a:prstClr val="black"/>
              </a:solidFill>
            </a:endParaRPr>
          </a:p>
          <a:p>
            <a:pPr defTabSz="914377"/>
            <a:r>
              <a:rPr lang="en-US" b="1" dirty="0">
                <a:solidFill>
                  <a:prstClr val="black"/>
                </a:solidFill>
              </a:rPr>
              <a:t>Shared projects:</a:t>
            </a:r>
            <a:br>
              <a:rPr lang="en-US" b="1" dirty="0">
                <a:solidFill>
                  <a:prstClr val="black"/>
                </a:solidFill>
              </a:rPr>
            </a:br>
            <a:r>
              <a:rPr lang="en-US" b="1" dirty="0">
                <a:solidFill>
                  <a:prstClr val="black"/>
                </a:solidFill>
              </a:rPr>
              <a:t>1) </a:t>
            </a:r>
            <a:r>
              <a:rPr lang="en-US" dirty="0">
                <a:solidFill>
                  <a:prstClr val="black"/>
                </a:solidFill>
              </a:rPr>
              <a:t>Administration User Interface (Identity Manager UI):</a:t>
            </a:r>
          </a:p>
          <a:p>
            <a:pPr defTabSz="914377"/>
            <a:r>
              <a:rPr lang="en-US" dirty="0">
                <a:solidFill>
                  <a:prstClr val="black"/>
                </a:solidFill>
                <a:hlinkClick r:id="rId5"/>
              </a:rPr>
              <a:t>https://gitlab.ruhr-uni-bochum.de/vic/identitymanagerui</a:t>
            </a:r>
            <a:endParaRPr lang="en-US" dirty="0">
              <a:solidFill>
                <a:prstClr val="black"/>
              </a:solidFill>
            </a:endParaRPr>
          </a:p>
          <a:p>
            <a:pPr defTabSz="914377"/>
            <a:r>
              <a:rPr lang="en-US" b="1" dirty="0">
                <a:solidFill>
                  <a:prstClr val="black"/>
                </a:solidFill>
              </a:rPr>
              <a:t>2) </a:t>
            </a:r>
            <a:r>
              <a:rPr lang="en-US" dirty="0">
                <a:solidFill>
                  <a:srgbClr val="333238"/>
                </a:solidFill>
              </a:rPr>
              <a:t>Web Application General Library (</a:t>
            </a:r>
            <a:r>
              <a:rPr lang="en-US" dirty="0" err="1">
                <a:solidFill>
                  <a:srgbClr val="333238"/>
                </a:solidFill>
              </a:rPr>
              <a:t>WebUtilsLib</a:t>
            </a:r>
            <a:r>
              <a:rPr lang="en-US" dirty="0">
                <a:solidFill>
                  <a:srgbClr val="333238"/>
                </a:solidFill>
              </a:rPr>
              <a:t>):</a:t>
            </a:r>
            <a:br>
              <a:rPr lang="en-US" dirty="0">
                <a:solidFill>
                  <a:srgbClr val="333238"/>
                </a:solidFill>
              </a:rPr>
            </a:br>
            <a:r>
              <a:rPr lang="en-US" dirty="0">
                <a:solidFill>
                  <a:srgbClr val="333238"/>
                </a:solidFill>
                <a:hlinkClick r:id="rId6"/>
              </a:rPr>
              <a:t>https://gitlab.ruhr-uni-bochum.de/vic/webutilslib</a:t>
            </a:r>
            <a:endParaRPr lang="en-US" dirty="0">
              <a:solidFill>
                <a:srgbClr val="333238"/>
              </a:solidFill>
            </a:endParaRPr>
          </a:p>
          <a:p>
            <a:pPr defTabSz="914377"/>
            <a:endParaRPr lang="en-US" dirty="0">
              <a:solidFill>
                <a:srgbClr val="333238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62754D-AC6C-E80B-AC5E-CF42CFE889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78552" y="0"/>
            <a:ext cx="6413448" cy="3805179"/>
          </a:xfrm>
          <a:prstGeom prst="rect">
            <a:avLst/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CD98350-2E9B-A694-BF0F-262043CFB28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54115" y="3786775"/>
            <a:ext cx="6416665" cy="3071225"/>
          </a:xfrm>
          <a:prstGeom prst="rect">
            <a:avLst/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0B9424D-2B27-0F45-8439-825AF6CC1FA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11846" y="1088149"/>
            <a:ext cx="828700" cy="758339"/>
          </a:xfrm>
          <a:prstGeom prst="rect">
            <a:avLst/>
          </a:prstGeom>
        </p:spPr>
      </p:pic>
      <p:pic>
        <p:nvPicPr>
          <p:cNvPr id="7" name="Picture 6" descr="Microsoft SQL Server-Verschlüsselung | Thales">
            <a:extLst>
              <a:ext uri="{FF2B5EF4-FFF2-40B4-BE49-F238E27FC236}">
                <a16:creationId xmlns:a16="http://schemas.microsoft.com/office/drawing/2014/main" id="{D24BB2B8-4691-B65D-2FC8-DF4773C38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038" y="4745447"/>
            <a:ext cx="1417405" cy="1158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Open Source Logo png transparent">
            <a:extLst>
              <a:ext uri="{FF2B5EF4-FFF2-40B4-BE49-F238E27FC236}">
                <a16:creationId xmlns:a16="http://schemas.microsoft.com/office/drawing/2014/main" id="{0CDAFFCD-0D42-008F-A4A2-8715926A2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47" y="4833903"/>
            <a:ext cx="990709" cy="95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ASP nach ASP.NET - Ispirer">
            <a:extLst>
              <a:ext uri="{FF2B5EF4-FFF2-40B4-BE49-F238E27FC236}">
                <a16:creationId xmlns:a16="http://schemas.microsoft.com/office/drawing/2014/main" id="{3EB45404-E651-F572-94A1-EA1E29D623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580" y="4645990"/>
            <a:ext cx="1966623" cy="1495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62208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Playgrounds</a:t>
            </a:r>
            <a:endParaRPr lang="de-DE" sz="1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956C4B-1546-7F14-EB69-01B88422E9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indent="0">
              <a:buNone/>
            </a:pPr>
            <a:r>
              <a:rPr lang="en-US" dirty="0">
                <a:solidFill>
                  <a:prstClr val="black"/>
                </a:solidFill>
                <a:latin typeface="Arial" panose="020B0604020202020204"/>
                <a:hlinkClick r:id="rId3"/>
              </a:rPr>
              <a:t>https://inf.mdi.ruhr-uni-bochum.de/</a:t>
            </a:r>
            <a:endParaRPr lang="en-US" dirty="0">
              <a:solidFill>
                <a:prstClr val="black"/>
              </a:solidFill>
              <a:latin typeface="Arial" panose="020B0604020202020204"/>
            </a:endParaRPr>
          </a:p>
          <a:p>
            <a:pPr indent="0">
              <a:buNone/>
            </a:pPr>
            <a:endParaRPr lang="en-US" dirty="0">
              <a:solidFill>
                <a:prstClr val="black"/>
              </a:solidFill>
              <a:latin typeface="Arial" panose="020B0604020202020204"/>
            </a:endParaRPr>
          </a:p>
          <a:p>
            <a:pPr indent="0">
              <a:buNone/>
            </a:pPr>
            <a:endParaRPr lang="en-US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D8793252-B356-9CFC-5D9C-63B541A38386}"/>
              </a:ext>
            </a:extLst>
          </p:cNvPr>
          <p:cNvSpPr txBox="1">
            <a:spLocks/>
          </p:cNvSpPr>
          <p:nvPr/>
        </p:nvSpPr>
        <p:spPr>
          <a:xfrm>
            <a:off x="793820" y="3634971"/>
            <a:ext cx="11398180" cy="792000"/>
          </a:xfrm>
          <a:prstGeom prst="rect">
            <a:avLst/>
          </a:prstGeom>
        </p:spPr>
        <p:txBody>
          <a:bodyPr vert="horz" lIns="91440" tIns="36000" rIns="91440" bIns="3600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3600" b="1" kern="1200" baseline="0" smtClean="0">
                <a:solidFill>
                  <a:srgbClr val="004C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Playground Inf 						   Playground Demo</a:t>
            </a:r>
            <a:endParaRPr lang="en-US" sz="2667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A31B87-10C6-E4B7-E470-0D47F84252DE}"/>
              </a:ext>
            </a:extLst>
          </p:cNvPr>
          <p:cNvSpPr txBox="1"/>
          <p:nvPr/>
        </p:nvSpPr>
        <p:spPr>
          <a:xfrm>
            <a:off x="211016" y="4215843"/>
            <a:ext cx="8199453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>
              <a:buNone/>
            </a:pPr>
            <a:r>
              <a:rPr lang="en-US" b="0" i="0" dirty="0">
                <a:solidFill>
                  <a:srgbClr val="1D1C1D"/>
                </a:solidFill>
                <a:effectLst/>
                <a:latin typeface="Slack-Lato"/>
              </a:rPr>
              <a:t>Playground to test RDMS (multiple tenants with shared users list):</a:t>
            </a:r>
          </a:p>
          <a:p>
            <a:r>
              <a:rPr lang="en-US" b="0" i="0" dirty="0">
                <a:solidFill>
                  <a:srgbClr val="1D1C1D"/>
                </a:solidFill>
                <a:effectLst/>
                <a:latin typeface="Slack-Lato"/>
                <a:hlinkClick r:id="rId3"/>
              </a:rPr>
              <a:t>https://inf.mdi.ruhr-uni-bochum.de/</a:t>
            </a:r>
            <a:endParaRPr lang="en-US" b="0" i="0" dirty="0">
              <a:solidFill>
                <a:srgbClr val="1D1C1D"/>
              </a:solidFill>
              <a:effectLst/>
              <a:latin typeface="Slack-Lato"/>
            </a:endParaRPr>
          </a:p>
          <a:p>
            <a:pPr indent="0">
              <a:buNone/>
            </a:pPr>
            <a:r>
              <a:rPr lang="en-US" b="0" i="0" dirty="0">
                <a:solidFill>
                  <a:srgbClr val="1D1C1D"/>
                </a:solidFill>
                <a:effectLst/>
                <a:latin typeface="Slack-Lato"/>
                <a:hlinkClick r:id="rId4"/>
              </a:rPr>
              <a:t>https://demo.mdi.ruhr-uni-bochum.de/</a:t>
            </a:r>
            <a:endParaRPr lang="en-US" b="0" i="0" dirty="0">
              <a:solidFill>
                <a:srgbClr val="1D1C1D"/>
              </a:solidFill>
              <a:effectLst/>
              <a:latin typeface="Slack-Lato"/>
            </a:endParaRPr>
          </a:p>
          <a:p>
            <a:pPr indent="0">
              <a:buNone/>
            </a:pPr>
            <a:endParaRPr lang="en-US" b="0" i="0" dirty="0">
              <a:solidFill>
                <a:srgbClr val="1D1C1D"/>
              </a:solidFill>
              <a:effectLst/>
              <a:latin typeface="Slack-Lato"/>
            </a:endParaRPr>
          </a:p>
          <a:p>
            <a:pPr indent="0">
              <a:buNone/>
            </a:pPr>
            <a:r>
              <a:rPr lang="en-US" b="0" i="0" dirty="0">
                <a:solidFill>
                  <a:srgbClr val="1D1C1D"/>
                </a:solidFill>
                <a:effectLst/>
                <a:latin typeface="Slack-Lato"/>
              </a:rPr>
              <a:t>Login and Password (</a:t>
            </a:r>
            <a:r>
              <a:rPr lang="en-US" b="1" i="0" dirty="0">
                <a:solidFill>
                  <a:srgbClr val="1D1C1D"/>
                </a:solidFill>
                <a:effectLst/>
                <a:latin typeface="Slack-Lato"/>
              </a:rPr>
              <a:t>User</a:t>
            </a:r>
            <a:r>
              <a:rPr lang="en-US" b="0" i="0" dirty="0">
                <a:solidFill>
                  <a:srgbClr val="1D1C1D"/>
                </a:solidFill>
                <a:effectLst/>
                <a:latin typeface="Slack-Lato"/>
              </a:rPr>
              <a:t> role): </a:t>
            </a:r>
            <a:r>
              <a:rPr lang="en-US" b="0" i="0" u="none" strike="noStrike" dirty="0">
                <a:effectLst/>
                <a:latin typeface="Slack-Lato"/>
              </a:rPr>
              <a:t>User1@user.org</a:t>
            </a:r>
            <a:br>
              <a:rPr lang="en-US" dirty="0"/>
            </a:br>
            <a:r>
              <a:rPr lang="en-US" b="0" i="0" dirty="0">
                <a:solidFill>
                  <a:srgbClr val="1D1C1D"/>
                </a:solidFill>
                <a:effectLst/>
                <a:latin typeface="Slack-Lato"/>
              </a:rPr>
              <a:t>Login and Password (</a:t>
            </a:r>
            <a:r>
              <a:rPr lang="en-US" b="1" i="0" dirty="0" err="1">
                <a:solidFill>
                  <a:srgbClr val="1D1C1D"/>
                </a:solidFill>
                <a:effectLst/>
                <a:latin typeface="Slack-Lato"/>
              </a:rPr>
              <a:t>PowerUser</a:t>
            </a:r>
            <a:r>
              <a:rPr lang="en-US" b="0" i="0" dirty="0">
                <a:solidFill>
                  <a:srgbClr val="1D1C1D"/>
                </a:solidFill>
                <a:effectLst/>
                <a:latin typeface="Slack-Lato"/>
              </a:rPr>
              <a:t> role): </a:t>
            </a:r>
            <a:r>
              <a:rPr lang="en-US" b="0" i="0" u="none" strike="noStrike" dirty="0">
                <a:effectLst/>
                <a:latin typeface="Slack-Lato"/>
              </a:rPr>
              <a:t>PowerUser1@user.org</a:t>
            </a:r>
            <a:br>
              <a:rPr lang="en-US" dirty="0"/>
            </a:br>
            <a:r>
              <a:rPr lang="en-US" b="0" i="0" dirty="0">
                <a:solidFill>
                  <a:srgbClr val="1D1C1D"/>
                </a:solidFill>
                <a:effectLst/>
                <a:latin typeface="Slack-Lato"/>
              </a:rPr>
              <a:t>Login and Password (</a:t>
            </a:r>
            <a:r>
              <a:rPr lang="en-US" b="1" i="0" dirty="0">
                <a:solidFill>
                  <a:srgbClr val="1D1C1D"/>
                </a:solidFill>
                <a:effectLst/>
                <a:latin typeface="Slack-Lato"/>
              </a:rPr>
              <a:t>Administrator</a:t>
            </a:r>
            <a:r>
              <a:rPr lang="en-US" b="0" i="0" dirty="0">
                <a:solidFill>
                  <a:srgbClr val="1D1C1D"/>
                </a:solidFill>
                <a:effectLst/>
                <a:latin typeface="Slack-Lato"/>
              </a:rPr>
              <a:t> role): </a:t>
            </a:r>
            <a:r>
              <a:rPr lang="en-US" b="0" i="0" u="none" strike="noStrike" dirty="0">
                <a:effectLst/>
                <a:latin typeface="Slack-Lato"/>
              </a:rPr>
              <a:t>Admin1@user.org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B499A7-2048-D450-2AB8-2056D145843A}"/>
              </a:ext>
            </a:extLst>
          </p:cNvPr>
          <p:cNvSpPr txBox="1"/>
          <p:nvPr/>
        </p:nvSpPr>
        <p:spPr>
          <a:xfrm>
            <a:off x="261256" y="3477958"/>
            <a:ext cx="117264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1D1C1D"/>
                </a:solidFill>
                <a:effectLst/>
                <a:latin typeface="Slack-Lato"/>
                <a:hlinkClick r:id="rId3"/>
              </a:rPr>
              <a:t>https://inf.mdi.ruhr-uni-bochum.de/</a:t>
            </a:r>
            <a:r>
              <a:rPr lang="en-US" b="0" i="0" dirty="0">
                <a:solidFill>
                  <a:srgbClr val="1D1C1D"/>
                </a:solidFill>
                <a:effectLst/>
                <a:latin typeface="Slack-Lato"/>
              </a:rPr>
              <a:t>										</a:t>
            </a:r>
            <a:r>
              <a:rPr lang="en-US" b="0" i="0" dirty="0">
                <a:solidFill>
                  <a:srgbClr val="1D1C1D"/>
                </a:solidFill>
                <a:effectLst/>
                <a:latin typeface="Slack-Lato"/>
                <a:hlinkClick r:id="rId4"/>
              </a:rPr>
              <a:t> https://demo.mdi.ruhr-uni-bochum.de/</a:t>
            </a:r>
            <a:endParaRPr lang="en-US" b="0" i="0" dirty="0">
              <a:solidFill>
                <a:srgbClr val="1D1C1D"/>
              </a:solidFill>
              <a:effectLst/>
              <a:latin typeface="Slack-Lato"/>
            </a:endParaRPr>
          </a:p>
          <a:p>
            <a:pPr indent="0">
              <a:buNone/>
            </a:pPr>
            <a:endParaRPr lang="en-US" b="0" i="0" dirty="0">
              <a:solidFill>
                <a:srgbClr val="1D1C1D"/>
              </a:solidFill>
              <a:effectLst/>
              <a:latin typeface="Slack-Lato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CD5B952-FA56-31E8-1B83-6232EBB301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44152" y="927095"/>
            <a:ext cx="2581635" cy="25721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74A2B9B-3E6A-967E-FF98-DB4CB4DE99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1755" y="927095"/>
            <a:ext cx="2591162" cy="2572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8781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23B201B8-24F4-4B45-84DE-D68A9557A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dirty="0">
                <a:latin typeface="Arial" panose="020B0604020202020204" pitchFamily="34" charset="0"/>
              </a:rPr>
              <a:t>Thanks for your kind attention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0ACCA0-8621-F316-A835-02AA0C0152B3}"/>
              </a:ext>
            </a:extLst>
          </p:cNvPr>
          <p:cNvSpPr txBox="1"/>
          <p:nvPr/>
        </p:nvSpPr>
        <p:spPr>
          <a:xfrm>
            <a:off x="2183894" y="1627593"/>
            <a:ext cx="8532877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de-DE" sz="2800" dirty="0"/>
          </a:p>
          <a:p>
            <a:pPr algn="ctr"/>
            <a:r>
              <a:rPr lang="de-DE" sz="8800" dirty="0"/>
              <a:t>Q&amp;A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F2FCA08F-F595-E922-63C8-30406A6EA0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2913" y="5417848"/>
            <a:ext cx="5313301" cy="485999"/>
          </a:xfrm>
        </p:spPr>
        <p:txBody>
          <a:bodyPr>
            <a:noAutofit/>
          </a:bodyPr>
          <a:lstStyle/>
          <a:p>
            <a:pPr indent="0" defTabSz="914377">
              <a:buNone/>
            </a:pPr>
            <a:r>
              <a:rPr lang="en-US" sz="2400" dirty="0">
                <a:solidFill>
                  <a:srgbClr val="1D1C1D"/>
                </a:solidFill>
                <a:latin typeface="+mn-lt"/>
              </a:rPr>
              <a:t>Victor Dudarev</a:t>
            </a:r>
          </a:p>
          <a:p>
            <a:pPr indent="0" defTabSz="914377">
              <a:buNone/>
            </a:pPr>
            <a:r>
              <a:rPr lang="en-US" sz="2400" dirty="0">
                <a:solidFill>
                  <a:srgbClr val="1D1C1D"/>
                </a:solidFill>
                <a:latin typeface="+mn-lt"/>
                <a:hlinkClick r:id="rId3"/>
              </a:rPr>
              <a:t>Victor.Dudarev@rub.de</a:t>
            </a:r>
            <a:endParaRPr lang="en-US" sz="2400" dirty="0">
              <a:solidFill>
                <a:prstClr val="black"/>
              </a:solidFill>
              <a:latin typeface="+mn-lt"/>
            </a:endParaRPr>
          </a:p>
          <a:p>
            <a:pPr indent="0">
              <a:buNone/>
            </a:pPr>
            <a:endParaRPr lang="en-US" sz="2400" dirty="0">
              <a:latin typeface="+mn-lt"/>
            </a:endParaRP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BF5B7F41-2497-9FD8-16DB-0134FF742C8B}"/>
              </a:ext>
            </a:extLst>
          </p:cNvPr>
          <p:cNvSpPr txBox="1">
            <a:spLocks/>
          </p:cNvSpPr>
          <p:nvPr/>
        </p:nvSpPr>
        <p:spPr>
          <a:xfrm>
            <a:off x="5669023" y="6362393"/>
            <a:ext cx="5313301" cy="485999"/>
          </a:xfrm>
          <a:prstGeom prst="rect">
            <a:avLst/>
          </a:prstGeom>
        </p:spPr>
        <p:txBody>
          <a:bodyPr vert="horz" lIns="36000" tIns="18000" rIns="36000" bIns="0" rtlCol="0">
            <a:normAutofit/>
          </a:bodyPr>
          <a:lstStyle>
            <a:lvl1pPr mar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+mj-lt"/>
              <a:buAutoNum type="arabicParenBoth"/>
              <a:defRPr sz="1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Font typeface="+mj-lt"/>
              <a:buNone/>
            </a:pPr>
            <a:r>
              <a:rPr lang="en-US" dirty="0">
                <a:hlinkClick r:id="rId4"/>
              </a:rPr>
              <a:t>https://vdudarev.ru</a:t>
            </a:r>
            <a:endParaRPr lang="en-US" dirty="0"/>
          </a:p>
          <a:p>
            <a:pPr indent="0">
              <a:buFont typeface="+mj-lt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542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23B201B8-24F4-4B45-84DE-D68A9557A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RDMS Database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F4EFBFE-34AF-69E3-D354-C3C27C41DC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4A9D677-56DD-BCD3-4343-0703DA0295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51779"/>
            <a:ext cx="4645784" cy="1008047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8098497-9A4E-6050-8EBA-08BC712AA2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95346"/>
            <a:ext cx="4604084" cy="2436367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A293EAF-25A0-36BB-824E-46CDF6877CC1}"/>
              </a:ext>
            </a:extLst>
          </p:cNvPr>
          <p:cNvSpPr txBox="1"/>
          <p:nvPr/>
        </p:nvSpPr>
        <p:spPr>
          <a:xfrm>
            <a:off x="0" y="1059727"/>
            <a:ext cx="359985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/>
            <a:r>
              <a:rPr lang="en-US" sz="1600" b="1" dirty="0">
                <a:solidFill>
                  <a:prstClr val="black"/>
                </a:solidFill>
              </a:rPr>
              <a:t>Tenants</a:t>
            </a:r>
            <a:r>
              <a:rPr lang="en-US" sz="1600" dirty="0">
                <a:solidFill>
                  <a:prstClr val="black"/>
                </a:solidFill>
              </a:rPr>
              <a:t> (independent systems):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4DCE2C2-F40D-30DE-9F78-048CDB7944DA}"/>
              </a:ext>
            </a:extLst>
          </p:cNvPr>
          <p:cNvSpPr txBox="1"/>
          <p:nvPr/>
        </p:nvSpPr>
        <p:spPr>
          <a:xfrm>
            <a:off x="0" y="3191974"/>
            <a:ext cx="462012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/>
            <a:r>
              <a:rPr lang="en-US" sz="1600" b="1" dirty="0">
                <a:solidFill>
                  <a:prstClr val="black"/>
                </a:solidFill>
              </a:rPr>
              <a:t>Data Types</a:t>
            </a:r>
            <a:r>
              <a:rPr lang="en-US" sz="1600" dirty="0">
                <a:solidFill>
                  <a:prstClr val="black"/>
                </a:solidFill>
              </a:rPr>
              <a:t> (can be shared among tenants):</a:t>
            </a:r>
          </a:p>
          <a:p>
            <a:pPr defTabSz="685800"/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9A3698-395A-5316-936B-78E8F62088C7}"/>
              </a:ext>
            </a:extLst>
          </p:cNvPr>
          <p:cNvSpPr txBox="1"/>
          <p:nvPr/>
        </p:nvSpPr>
        <p:spPr>
          <a:xfrm>
            <a:off x="1179009" y="2443446"/>
            <a:ext cx="352839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/>
            <a:r>
              <a:rPr lang="en-US" sz="1400" dirty="0">
                <a:solidFill>
                  <a:srgbClr val="003560">
                    <a:lumMod val="75000"/>
                    <a:lumOff val="25000"/>
                  </a:srgbClr>
                </a:solidFill>
              </a:rPr>
              <a:t>Every tenant must have a unique URL!</a:t>
            </a:r>
          </a:p>
        </p:txBody>
      </p:sp>
      <p:pic>
        <p:nvPicPr>
          <p:cNvPr id="2" name="Picture 2" descr="Database schema">
            <a:extLst>
              <a:ext uri="{FF2B5EF4-FFF2-40B4-BE49-F238E27FC236}">
                <a16:creationId xmlns:a16="http://schemas.microsoft.com/office/drawing/2014/main" id="{DE0B2DBC-D2C1-395A-FCCF-1DC7CADBEC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199" y="-1"/>
            <a:ext cx="6988926" cy="6305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614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23B201B8-24F4-4B45-84DE-D68A9557A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RDMS: </a:t>
            </a:r>
            <a:r>
              <a:rPr lang="en-US" sz="3600" dirty="0"/>
              <a:t>Registration and Authorization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3024586-7254-2795-BB8B-CA3B8E2556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1000" dirty="0">
                <a:hlinkClick r:id="rId3"/>
              </a:rPr>
              <a:t>https://openid.net</a:t>
            </a:r>
            <a:endParaRPr lang="en-US" sz="1000" dirty="0"/>
          </a:p>
          <a:p>
            <a:r>
              <a:rPr lang="en-US" sz="1000" dirty="0">
                <a:hlinkClick r:id="rId4"/>
              </a:rPr>
              <a:t>https://en.wikipedia.org/wiki/Authentication</a:t>
            </a:r>
            <a:endParaRPr lang="en-US" sz="1000" dirty="0"/>
          </a:p>
          <a:p>
            <a:r>
              <a:rPr lang="en-US" sz="1000" dirty="0">
                <a:hlinkClick r:id="rId5"/>
              </a:rPr>
              <a:t>https://en.wikipedia.org/wiki/Authorization</a:t>
            </a:r>
            <a:endParaRPr lang="en-US" sz="1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00481F-538C-6F5A-8DBC-1F938DCEE3B1}"/>
              </a:ext>
            </a:extLst>
          </p:cNvPr>
          <p:cNvSpPr txBox="1"/>
          <p:nvPr/>
        </p:nvSpPr>
        <p:spPr>
          <a:xfrm>
            <a:off x="241914" y="1082591"/>
            <a:ext cx="521240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/>
            <a:r>
              <a:rPr lang="en-US" sz="1600" dirty="0">
                <a:solidFill>
                  <a:prstClr val="black"/>
                </a:solidFill>
              </a:rPr>
              <a:t>Application access level is determined by the current user context.</a:t>
            </a:r>
          </a:p>
          <a:p>
            <a:pPr defTabSz="685800"/>
            <a:r>
              <a:rPr lang="en-US" sz="1600" b="1" dirty="0">
                <a:solidFill>
                  <a:prstClr val="black"/>
                </a:solidFill>
              </a:rPr>
              <a:t>Two-way registration </a:t>
            </a:r>
            <a:r>
              <a:rPr lang="en-US" sz="1600" dirty="0">
                <a:solidFill>
                  <a:prstClr val="black"/>
                </a:solidFill>
              </a:rPr>
              <a:t>(choose any):</a:t>
            </a:r>
          </a:p>
          <a:p>
            <a:pPr marL="285750" indent="-285750" defTabSz="6858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</a:rPr>
              <a:t>using </a:t>
            </a:r>
            <a:r>
              <a:rPr lang="en-US" sz="1600" b="1" dirty="0">
                <a:solidFill>
                  <a:prstClr val="black"/>
                </a:solidFill>
              </a:rPr>
              <a:t>external provider </a:t>
            </a:r>
            <a:r>
              <a:rPr lang="en-US" sz="1600" dirty="0">
                <a:solidFill>
                  <a:prstClr val="black"/>
                </a:solidFill>
              </a:rPr>
              <a:t>(OpenID Connect)</a:t>
            </a:r>
            <a:r>
              <a:rPr lang="ru-RU" sz="1600" dirty="0">
                <a:solidFill>
                  <a:prstClr val="black"/>
                </a:solidFill>
              </a:rPr>
              <a:t>, </a:t>
            </a:r>
            <a:r>
              <a:rPr lang="en-US" sz="1600" dirty="0">
                <a:solidFill>
                  <a:prstClr val="black"/>
                </a:solidFill>
              </a:rPr>
              <a:t>e.g. Google (external authentication authority is used, no credentials are stored locally).</a:t>
            </a:r>
          </a:p>
          <a:p>
            <a:pPr marL="285750" indent="-285750" defTabSz="6858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</a:rPr>
              <a:t>using </a:t>
            </a:r>
            <a:r>
              <a:rPr lang="en-US" sz="1600" b="1" dirty="0">
                <a:solidFill>
                  <a:prstClr val="black"/>
                </a:solidFill>
              </a:rPr>
              <a:t>local account </a:t>
            </a:r>
            <a:r>
              <a:rPr lang="en-US" sz="1600" dirty="0">
                <a:solidFill>
                  <a:prstClr val="black"/>
                </a:solidFill>
              </a:rPr>
              <a:t>(credentials are stored internally);</a:t>
            </a:r>
          </a:p>
          <a:p>
            <a:pPr defTabSz="685800"/>
            <a:r>
              <a:rPr lang="en-US" sz="1600" dirty="0">
                <a:solidFill>
                  <a:prstClr val="black"/>
                </a:solidFill>
              </a:rPr>
              <a:t>In both cases, an </a:t>
            </a:r>
            <a:r>
              <a:rPr lang="en-US" sz="1600" u="sng" dirty="0">
                <a:solidFill>
                  <a:prstClr val="black"/>
                </a:solidFill>
              </a:rPr>
              <a:t>e-mail address is required</a:t>
            </a:r>
            <a:r>
              <a:rPr lang="en-US" sz="1600" dirty="0">
                <a:solidFill>
                  <a:prstClr val="black"/>
                </a:solidFill>
              </a:rPr>
              <a:t>, and its successful verification is a prerequisite for access.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D7E815-60DE-80C5-BDF3-2F4735BEC3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09395" y="1018422"/>
            <a:ext cx="6461125" cy="4215165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0B0A05C-EABF-C856-940E-CA1F4CEAAE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1386" y="3989278"/>
            <a:ext cx="4776520" cy="1662380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FC2CE2C-BAFD-B986-B189-4BF8EF9430FE}"/>
              </a:ext>
            </a:extLst>
          </p:cNvPr>
          <p:cNvSpPr txBox="1"/>
          <p:nvPr/>
        </p:nvSpPr>
        <p:spPr>
          <a:xfrm>
            <a:off x="8042757" y="5600806"/>
            <a:ext cx="41492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/>
            <a:r>
              <a:rPr lang="en-US" sz="1400" dirty="0">
                <a:solidFill>
                  <a:prstClr val="black"/>
                </a:solidFill>
              </a:rPr>
              <a:t>After e-mail confirmation, the user is considered active, but does not have an assigned user group.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25514A-9072-A15C-739C-0EBB1D3C695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42873" y="5279964"/>
            <a:ext cx="3923363" cy="892645"/>
          </a:xfrm>
          <a:prstGeom prst="rect">
            <a:avLst/>
          </a:prstGeom>
          <a:ln>
            <a:solidFill>
              <a:srgbClr val="0070C0"/>
            </a:solidFill>
          </a:ln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5EF2F86-7A96-8918-DE4F-417B7EF69F61}"/>
              </a:ext>
            </a:extLst>
          </p:cNvPr>
          <p:cNvCxnSpPr>
            <a:cxnSpLocks/>
          </p:cNvCxnSpPr>
          <p:nvPr/>
        </p:nvCxnSpPr>
        <p:spPr>
          <a:xfrm>
            <a:off x="3542548" y="5376202"/>
            <a:ext cx="410874" cy="0"/>
          </a:xfrm>
          <a:prstGeom prst="straightConnector1">
            <a:avLst/>
          </a:prstGeom>
          <a:noFill/>
          <a:ln w="63500" cap="flat" cmpd="sng" algn="ctr">
            <a:solidFill>
              <a:srgbClr val="003560">
                <a:lumMod val="90000"/>
                <a:lumOff val="10000"/>
                <a:alpha val="50000"/>
              </a:srgbClr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FD5847D-F6D8-F554-6D1C-D7E9E56FEA43}"/>
              </a:ext>
            </a:extLst>
          </p:cNvPr>
          <p:cNvCxnSpPr>
            <a:cxnSpLocks/>
          </p:cNvCxnSpPr>
          <p:nvPr/>
        </p:nvCxnSpPr>
        <p:spPr>
          <a:xfrm>
            <a:off x="4395537" y="2117558"/>
            <a:ext cx="4379495" cy="0"/>
          </a:xfrm>
          <a:prstGeom prst="straightConnector1">
            <a:avLst/>
          </a:prstGeom>
          <a:noFill/>
          <a:ln w="63500" cap="flat" cmpd="sng" algn="ctr">
            <a:solidFill>
              <a:srgbClr val="0070C0">
                <a:alpha val="50000"/>
              </a:srgbClr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78F0B46-7FB7-4E6E-161D-2639AD946E5F}"/>
              </a:ext>
            </a:extLst>
          </p:cNvPr>
          <p:cNvCxnSpPr>
            <a:cxnSpLocks/>
          </p:cNvCxnSpPr>
          <p:nvPr/>
        </p:nvCxnSpPr>
        <p:spPr>
          <a:xfrm>
            <a:off x="1940990" y="2849125"/>
            <a:ext cx="3753957" cy="1883296"/>
          </a:xfrm>
          <a:prstGeom prst="straightConnector1">
            <a:avLst/>
          </a:prstGeom>
          <a:noFill/>
          <a:ln w="63500" cap="flat" cmpd="sng" algn="ctr">
            <a:solidFill>
              <a:srgbClr val="0070C0">
                <a:alpha val="50000"/>
              </a:srgbClr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C20ED6D-7FA6-A4B9-849A-ABE92DB1A829}"/>
              </a:ext>
            </a:extLst>
          </p:cNvPr>
          <p:cNvCxnSpPr>
            <a:cxnSpLocks/>
          </p:cNvCxnSpPr>
          <p:nvPr/>
        </p:nvCxnSpPr>
        <p:spPr>
          <a:xfrm>
            <a:off x="1348409" y="3336758"/>
            <a:ext cx="0" cy="722379"/>
          </a:xfrm>
          <a:prstGeom prst="straightConnector1">
            <a:avLst/>
          </a:prstGeom>
          <a:noFill/>
          <a:ln w="63500" cap="flat" cmpd="sng" algn="ctr">
            <a:solidFill>
              <a:srgbClr val="0070C0">
                <a:alpha val="50000"/>
              </a:srgbClr>
            </a:solidFill>
            <a:prstDash val="solid"/>
            <a:miter lim="800000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597578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4778FBFD-4364-6339-999F-C0FC6DA574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2661" y="3439850"/>
            <a:ext cx="3517903" cy="2115103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70D2845-5FC2-9ABE-98AC-719C68E50C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9385" y="3439849"/>
            <a:ext cx="5472611" cy="2819504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RDMS: </a:t>
            </a:r>
            <a:r>
              <a:rPr lang="en-US" sz="3733" dirty="0"/>
              <a:t>Identity User Control Interface</a:t>
            </a:r>
            <a:endParaRPr lang="de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B9E21F-7C26-F5AE-094D-BA2C8678DF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indent="0">
              <a:buNone/>
            </a:pPr>
            <a:r>
              <a:rPr lang="en-US" sz="1000" dirty="0">
                <a:solidFill>
                  <a:prstClr val="black"/>
                </a:solidFill>
                <a:latin typeface="Arial" panose="020B0604020202020204"/>
                <a:hlinkClick r:id="rId5"/>
              </a:rPr>
              <a:t>https://learn.microsoft.com/en-us/aspnet/core/security/authentication/identity</a:t>
            </a:r>
            <a:endParaRPr lang="en-US" sz="1000" dirty="0">
              <a:solidFill>
                <a:prstClr val="black"/>
              </a:solidFill>
              <a:latin typeface="Arial" panose="020B0604020202020204"/>
            </a:endParaRPr>
          </a:p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2242330-634B-69F8-A2FD-25947EC29FB4}"/>
              </a:ext>
            </a:extLst>
          </p:cNvPr>
          <p:cNvSpPr txBox="1"/>
          <p:nvPr/>
        </p:nvSpPr>
        <p:spPr>
          <a:xfrm>
            <a:off x="151437" y="1093071"/>
            <a:ext cx="3448287" cy="28214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>
              <a:spcAft>
                <a:spcPts val="600"/>
              </a:spcAft>
            </a:pPr>
            <a:r>
              <a:rPr lang="en-US" sz="2400" b="1" dirty="0">
                <a:solidFill>
                  <a:prstClr val="black"/>
                </a:solidFill>
              </a:rPr>
              <a:t>Features:</a:t>
            </a:r>
          </a:p>
          <a:p>
            <a:pPr marL="380990" indent="-380990" defTabSz="914377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Registered </a:t>
            </a:r>
            <a:r>
              <a:rPr lang="en-US" sz="2400" u="sng" dirty="0">
                <a:solidFill>
                  <a:prstClr val="black"/>
                </a:solidFill>
              </a:rPr>
              <a:t>users</a:t>
            </a:r>
            <a:r>
              <a:rPr lang="en-US" sz="2400" dirty="0">
                <a:solidFill>
                  <a:prstClr val="black"/>
                </a:solidFill>
              </a:rPr>
              <a:t> management</a:t>
            </a:r>
          </a:p>
          <a:p>
            <a:pPr marL="380990" indent="-380990" defTabSz="914377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u="sng" dirty="0">
                <a:solidFill>
                  <a:prstClr val="black"/>
                </a:solidFill>
              </a:rPr>
              <a:t>Roles</a:t>
            </a:r>
            <a:r>
              <a:rPr lang="en-US" sz="2400" dirty="0">
                <a:solidFill>
                  <a:prstClr val="black"/>
                </a:solidFill>
              </a:rPr>
              <a:t> management</a:t>
            </a:r>
          </a:p>
          <a:p>
            <a:pPr marL="380990" indent="-380990" defTabSz="914377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u="sng" dirty="0">
                <a:solidFill>
                  <a:prstClr val="black"/>
                </a:solidFill>
              </a:rPr>
              <a:t>Claims</a:t>
            </a:r>
            <a:r>
              <a:rPr lang="en-US" sz="2400" dirty="0">
                <a:solidFill>
                  <a:prstClr val="black"/>
                </a:solidFill>
              </a:rPr>
              <a:t> management</a:t>
            </a:r>
            <a:endParaRPr lang="en-US" sz="2000" dirty="0">
              <a:solidFill>
                <a:prstClr val="black"/>
              </a:solidFill>
            </a:endParaRPr>
          </a:p>
          <a:p>
            <a:pPr marL="380990" indent="-380990" defTabSz="914377">
              <a:buFont typeface="Arial" panose="020B0604020202020204" pitchFamily="34" charset="0"/>
              <a:buChar char="•"/>
            </a:pPr>
            <a:endParaRPr lang="en-US" sz="1867" dirty="0">
              <a:solidFill>
                <a:prstClr val="black"/>
              </a:solidFill>
            </a:endParaRPr>
          </a:p>
          <a:p>
            <a:pPr defTabSz="914377"/>
            <a:endParaRPr lang="en-US" sz="1867" dirty="0">
              <a:solidFill>
                <a:prstClr val="black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7DC41F5-8473-22AB-8CEE-BC03550226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36319" y="943129"/>
            <a:ext cx="8304245" cy="2400708"/>
          </a:xfrm>
          <a:prstGeom prst="rect">
            <a:avLst/>
          </a:prstGeom>
          <a:ln>
            <a:solidFill>
              <a:srgbClr val="0070C0"/>
            </a:solidFill>
          </a:ln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02F00CA-2940-119D-F976-0ADD2810A2B4}"/>
              </a:ext>
            </a:extLst>
          </p:cNvPr>
          <p:cNvCxnSpPr>
            <a:cxnSpLocks/>
          </p:cNvCxnSpPr>
          <p:nvPr/>
        </p:nvCxnSpPr>
        <p:spPr>
          <a:xfrm>
            <a:off x="2281183" y="2002559"/>
            <a:ext cx="1632181" cy="0"/>
          </a:xfrm>
          <a:prstGeom prst="straightConnector1">
            <a:avLst/>
          </a:prstGeom>
          <a:ln w="63500">
            <a:solidFill>
              <a:srgbClr val="0070C0">
                <a:alpha val="5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6626F07-464B-7922-6416-E28A3DF0970B}"/>
              </a:ext>
            </a:extLst>
          </p:cNvPr>
          <p:cNvCxnSpPr>
            <a:cxnSpLocks/>
          </p:cNvCxnSpPr>
          <p:nvPr/>
        </p:nvCxnSpPr>
        <p:spPr>
          <a:xfrm flipV="1">
            <a:off x="4557916" y="1522505"/>
            <a:ext cx="0" cy="379888"/>
          </a:xfrm>
          <a:prstGeom prst="straightConnector1">
            <a:avLst/>
          </a:prstGeom>
          <a:ln w="63500">
            <a:solidFill>
              <a:srgbClr val="0070C0">
                <a:alpha val="5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7970747-1E83-DDB5-AFA1-97D40D4E1777}"/>
              </a:ext>
            </a:extLst>
          </p:cNvPr>
          <p:cNvCxnSpPr>
            <a:cxnSpLocks/>
          </p:cNvCxnSpPr>
          <p:nvPr/>
        </p:nvCxnSpPr>
        <p:spPr>
          <a:xfrm>
            <a:off x="3223260" y="2606040"/>
            <a:ext cx="5941611" cy="1453628"/>
          </a:xfrm>
          <a:prstGeom prst="straightConnector1">
            <a:avLst/>
          </a:prstGeom>
          <a:ln w="63500">
            <a:solidFill>
              <a:srgbClr val="0070C0">
                <a:alpha val="5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861A17A-5C5A-4C6A-D6F6-4569B03859CA}"/>
              </a:ext>
            </a:extLst>
          </p:cNvPr>
          <p:cNvCxnSpPr>
            <a:cxnSpLocks/>
          </p:cNvCxnSpPr>
          <p:nvPr/>
        </p:nvCxnSpPr>
        <p:spPr>
          <a:xfrm>
            <a:off x="3291840" y="3154680"/>
            <a:ext cx="903153" cy="823324"/>
          </a:xfrm>
          <a:prstGeom prst="straightConnector1">
            <a:avLst/>
          </a:prstGeom>
          <a:ln w="63500">
            <a:solidFill>
              <a:srgbClr val="0070C0">
                <a:alpha val="5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9F3B4AF-E56A-E24C-BF91-C30F6BFDD445}"/>
              </a:ext>
            </a:extLst>
          </p:cNvPr>
          <p:cNvSpPr txBox="1"/>
          <p:nvPr/>
        </p:nvSpPr>
        <p:spPr>
          <a:xfrm>
            <a:off x="220016" y="3846670"/>
            <a:ext cx="266293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/>
            <a:r>
              <a:rPr lang="en-US" sz="1600" dirty="0">
                <a:solidFill>
                  <a:prstClr val="black"/>
                </a:solidFill>
              </a:rPr>
              <a:t>Claim is a piece of information (key-value pair) that describes a user. Claims are stored in a user's identity and can be used to determine what actions a user is authorized to perform, such as accessing certain pages or resources.</a:t>
            </a:r>
          </a:p>
        </p:txBody>
      </p:sp>
    </p:spTree>
    <p:extLst>
      <p:ext uri="{BB962C8B-B14F-4D97-AF65-F5344CB8AC3E}">
        <p14:creationId xmlns:p14="http://schemas.microsoft.com/office/powerpoint/2010/main" val="323153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RDMS: </a:t>
            </a:r>
            <a:r>
              <a:rPr lang="en-US" dirty="0"/>
              <a:t>Predefined Roles</a:t>
            </a:r>
            <a:endParaRPr lang="de-D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05105B-A265-3C1F-1B24-AAE832464F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indent="0">
              <a:buNone/>
            </a:pPr>
            <a:r>
              <a:rPr lang="en-US" sz="1000" dirty="0">
                <a:solidFill>
                  <a:prstClr val="black"/>
                </a:solidFill>
                <a:latin typeface="Arial" panose="020B0604020202020204"/>
                <a:hlinkClick r:id="rId3"/>
              </a:rPr>
              <a:t>https://en.wikipedia.org/wiki/Role-based_access_control</a:t>
            </a:r>
            <a:endParaRPr lang="en-US" sz="1000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2242330-634B-69F8-A2FD-25947EC29FB4}"/>
              </a:ext>
            </a:extLst>
          </p:cNvPr>
          <p:cNvSpPr txBox="1"/>
          <p:nvPr/>
        </p:nvSpPr>
        <p:spPr>
          <a:xfrm>
            <a:off x="282032" y="845125"/>
            <a:ext cx="11609193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/>
            <a:r>
              <a:rPr lang="en-US" sz="3200" b="1" dirty="0">
                <a:solidFill>
                  <a:prstClr val="black"/>
                </a:solidFill>
              </a:rPr>
              <a:t>Roles:</a:t>
            </a:r>
          </a:p>
          <a:p>
            <a:pPr defTabSz="914377"/>
            <a:endParaRPr lang="en-US" sz="1200" b="1" dirty="0">
              <a:solidFill>
                <a:prstClr val="black"/>
              </a:solidFill>
            </a:endParaRPr>
          </a:p>
          <a:p>
            <a:pPr marL="380990" indent="-380990" defTabSz="914377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prstClr val="black"/>
                </a:solidFill>
              </a:rPr>
              <a:t>User:</a:t>
            </a:r>
          </a:p>
          <a:p>
            <a:pPr marL="914377" lvl="2" defTabSz="914377"/>
            <a:r>
              <a:rPr lang="en-US" sz="2000" dirty="0">
                <a:solidFill>
                  <a:prstClr val="black"/>
                </a:solidFill>
              </a:rPr>
              <a:t>- </a:t>
            </a:r>
            <a:r>
              <a:rPr lang="en-US" sz="2000" u="sng" dirty="0">
                <a:solidFill>
                  <a:prstClr val="black"/>
                </a:solidFill>
              </a:rPr>
              <a:t>read-only</a:t>
            </a:r>
            <a:r>
              <a:rPr lang="en-US" sz="2000" dirty="0">
                <a:solidFill>
                  <a:prstClr val="black"/>
                </a:solidFill>
              </a:rPr>
              <a:t> access to public and protected data</a:t>
            </a:r>
          </a:p>
          <a:p>
            <a:pPr marL="1295368" lvl="2" indent="-380990" defTabSz="914377">
              <a:buFontTx/>
              <a:buChar char="-"/>
            </a:pPr>
            <a:endParaRPr lang="en-US" sz="2000" dirty="0">
              <a:solidFill>
                <a:prstClr val="black"/>
              </a:solidFill>
            </a:endParaRPr>
          </a:p>
          <a:p>
            <a:pPr marL="380990" indent="-380990" defTabSz="914377">
              <a:buFont typeface="Arial" panose="020B0604020202020204" pitchFamily="34" charset="0"/>
              <a:buChar char="•"/>
            </a:pPr>
            <a:r>
              <a:rPr lang="en-US" sz="2200" b="1" dirty="0" err="1">
                <a:solidFill>
                  <a:prstClr val="black"/>
                </a:solidFill>
              </a:rPr>
              <a:t>PowerUser</a:t>
            </a:r>
            <a:r>
              <a:rPr lang="en-US" sz="2200" b="1" dirty="0">
                <a:solidFill>
                  <a:prstClr val="black"/>
                </a:solidFill>
              </a:rPr>
              <a:t>:</a:t>
            </a:r>
          </a:p>
          <a:p>
            <a:pPr defTabSz="914377"/>
            <a:r>
              <a:rPr lang="en-US" sz="2000" dirty="0">
                <a:solidFill>
                  <a:prstClr val="black"/>
                </a:solidFill>
              </a:rPr>
              <a:t>	- read-only access to public and protected data (+ private data, created by the current user)</a:t>
            </a:r>
          </a:p>
          <a:p>
            <a:pPr defTabSz="914377"/>
            <a:r>
              <a:rPr lang="en-US" sz="2000" dirty="0">
                <a:solidFill>
                  <a:prstClr val="black"/>
                </a:solidFill>
              </a:rPr>
              <a:t>	- add data (+ write access to data, created by the current user)</a:t>
            </a:r>
          </a:p>
          <a:p>
            <a:pPr defTabSz="914377"/>
            <a:endParaRPr lang="en-US" sz="2000" dirty="0">
              <a:solidFill>
                <a:prstClr val="black"/>
              </a:solidFill>
            </a:endParaRPr>
          </a:p>
          <a:p>
            <a:pPr marL="380990" indent="-380990" defTabSz="914377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prstClr val="black"/>
                </a:solidFill>
              </a:rPr>
              <a:t>Administrator</a:t>
            </a:r>
            <a:r>
              <a:rPr lang="en-US" sz="2200" dirty="0">
                <a:solidFill>
                  <a:prstClr val="black"/>
                </a:solidFill>
              </a:rPr>
              <a:t>:</a:t>
            </a:r>
          </a:p>
          <a:p>
            <a:pPr defTabSz="914377"/>
            <a:r>
              <a:rPr lang="en-US" sz="2000" dirty="0">
                <a:solidFill>
                  <a:prstClr val="black"/>
                </a:solidFill>
              </a:rPr>
              <a:t>	- </a:t>
            </a:r>
            <a:r>
              <a:rPr lang="en-US" sz="2000" u="sng" dirty="0">
                <a:solidFill>
                  <a:prstClr val="black"/>
                </a:solidFill>
              </a:rPr>
              <a:t>full access</a:t>
            </a:r>
            <a:r>
              <a:rPr lang="en-US" sz="2000" dirty="0">
                <a:solidFill>
                  <a:prstClr val="black"/>
                </a:solidFill>
              </a:rPr>
              <a:t> to all data (CRUD)</a:t>
            </a:r>
          </a:p>
          <a:p>
            <a:pPr defTabSz="914377"/>
            <a:r>
              <a:rPr lang="en-US" sz="2000" dirty="0">
                <a:solidFill>
                  <a:prstClr val="black"/>
                </a:solidFill>
              </a:rPr>
              <a:t>	- user management</a:t>
            </a:r>
          </a:p>
          <a:p>
            <a:pPr defTabSz="914377"/>
            <a:endParaRPr lang="en-US" sz="2000" dirty="0">
              <a:solidFill>
                <a:prstClr val="black"/>
              </a:solidFill>
            </a:endParaRPr>
          </a:p>
          <a:p>
            <a:pPr defTabSz="914377"/>
            <a:endParaRPr lang="en-US" sz="2000" dirty="0">
              <a:solidFill>
                <a:prstClr val="black"/>
              </a:solidFill>
            </a:endParaRPr>
          </a:p>
          <a:p>
            <a:pPr defTabSz="914377"/>
            <a:endParaRPr lang="en-US" sz="2000" dirty="0">
              <a:solidFill>
                <a:prstClr val="black"/>
              </a:solidFill>
            </a:endParaRPr>
          </a:p>
          <a:p>
            <a:pPr marL="380990" indent="-380990" defTabSz="914377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prstClr val="black"/>
                </a:solidFill>
              </a:rPr>
              <a:t>Anonymous (== registered user with no roles assigned)</a:t>
            </a:r>
            <a:r>
              <a:rPr lang="en-US" sz="2200" dirty="0">
                <a:solidFill>
                  <a:prstClr val="black"/>
                </a:solidFill>
              </a:rPr>
              <a:t>:</a:t>
            </a:r>
          </a:p>
          <a:p>
            <a:pPr defTabSz="914377"/>
            <a:r>
              <a:rPr lang="en-US" sz="2000" dirty="0">
                <a:solidFill>
                  <a:prstClr val="black"/>
                </a:solidFill>
              </a:rPr>
              <a:t>	- </a:t>
            </a:r>
            <a:r>
              <a:rPr lang="en-US" sz="2000" u="sng" dirty="0">
                <a:solidFill>
                  <a:prstClr val="black"/>
                </a:solidFill>
              </a:rPr>
              <a:t>read-only access to public data </a:t>
            </a:r>
            <a:r>
              <a:rPr lang="en-US" sz="2000" dirty="0">
                <a:solidFill>
                  <a:prstClr val="black"/>
                </a:solidFill>
              </a:rPr>
              <a:t>only (be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en-US" sz="2000" dirty="0">
                <a:solidFill>
                  <a:prstClr val="black"/>
                </a:solidFill>
              </a:rPr>
              <a:t>aware: internet search engines will index public data)</a:t>
            </a:r>
            <a:endParaRPr lang="ru-RU" sz="2000" b="1" dirty="0">
              <a:solidFill>
                <a:prstClr val="black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2470F3-AF27-8AC9-0928-D4E026B2BE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0786" y="3560874"/>
            <a:ext cx="4302614" cy="2154126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886438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RDMS: </a:t>
            </a:r>
            <a:r>
              <a:rPr lang="en-US" dirty="0"/>
              <a:t>Setting the Object Access Level</a:t>
            </a:r>
            <a:endParaRPr lang="de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7EB550-9B9F-7AD6-FA82-0CE47544EE0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2242330-634B-69F8-A2FD-25947EC29FB4}"/>
              </a:ext>
            </a:extLst>
          </p:cNvPr>
          <p:cNvSpPr txBox="1"/>
          <p:nvPr/>
        </p:nvSpPr>
        <p:spPr>
          <a:xfrm>
            <a:off x="195393" y="788314"/>
            <a:ext cx="11801215" cy="59200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/>
            <a:r>
              <a:rPr lang="en-US" sz="2133" b="1" dirty="0">
                <a:solidFill>
                  <a:prstClr val="black"/>
                </a:solidFill>
              </a:rPr>
              <a:t>What is an Object?</a:t>
            </a:r>
          </a:p>
          <a:p>
            <a:pPr defTabSz="914377"/>
            <a:r>
              <a:rPr lang="en-US" sz="2133" dirty="0">
                <a:solidFill>
                  <a:prstClr val="black"/>
                </a:solidFill>
              </a:rPr>
              <a:t>	Object (=document) is a data entry within RDMS that has user-defined access level and reflects an object of the real world (e.g. sample) or its model. Ultimately, object has it’s unique Web page (with unique URL address).</a:t>
            </a:r>
          </a:p>
          <a:p>
            <a:pPr algn="ctr" defTabSz="914377"/>
            <a:r>
              <a:rPr lang="en-US" sz="2133" b="1" dirty="0">
                <a:solidFill>
                  <a:srgbClr val="003560">
                    <a:lumMod val="75000"/>
                    <a:lumOff val="25000"/>
                  </a:srgbClr>
                </a:solidFill>
              </a:rPr>
              <a:t>To establish data access policy Data Access Levels are introduced in RDMS.</a:t>
            </a:r>
          </a:p>
          <a:p>
            <a:pPr defTabSz="914377"/>
            <a:endParaRPr lang="en-US" sz="800" b="1" dirty="0">
              <a:solidFill>
                <a:prstClr val="black"/>
              </a:solidFill>
            </a:endParaRPr>
          </a:p>
          <a:p>
            <a:pPr defTabSz="914377"/>
            <a:r>
              <a:rPr lang="en-US" sz="2133" b="1" dirty="0">
                <a:solidFill>
                  <a:prstClr val="black"/>
                </a:solidFill>
              </a:rPr>
              <a:t>Four Access Levels:</a:t>
            </a:r>
          </a:p>
          <a:p>
            <a:pPr marL="380990" indent="-380990" defTabSz="914377">
              <a:buFont typeface="Arial" panose="020B0604020202020204" pitchFamily="34" charset="0"/>
              <a:buChar char="•"/>
            </a:pPr>
            <a:r>
              <a:rPr lang="en-US" sz="1867" b="1" dirty="0">
                <a:solidFill>
                  <a:prstClr val="black"/>
                </a:solidFill>
              </a:rPr>
              <a:t>Public</a:t>
            </a:r>
            <a:r>
              <a:rPr lang="en-US" sz="1867" b="1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en-US" sz="1867" dirty="0">
                <a:solidFill>
                  <a:prstClr val="white">
                    <a:lumMod val="50000"/>
                  </a:prstClr>
                </a:solidFill>
              </a:rPr>
              <a:t>(</a:t>
            </a:r>
            <a:r>
              <a:rPr lang="en-US" sz="1867" b="1" dirty="0">
                <a:solidFill>
                  <a:prstClr val="white">
                    <a:lumMod val="50000"/>
                  </a:prstClr>
                </a:solidFill>
              </a:rPr>
              <a:t>default</a:t>
            </a:r>
            <a:r>
              <a:rPr lang="en-US" sz="1867" dirty="0">
                <a:solidFill>
                  <a:prstClr val="white">
                    <a:lumMod val="50000"/>
                  </a:prstClr>
                </a:solidFill>
              </a:rPr>
              <a:t>, we are doing open science, FAIR, aren’t we?)</a:t>
            </a:r>
            <a:r>
              <a:rPr lang="en-US" sz="1867" dirty="0">
                <a:solidFill>
                  <a:prstClr val="black"/>
                </a:solidFill>
              </a:rPr>
              <a:t>:</a:t>
            </a:r>
          </a:p>
          <a:p>
            <a:pPr marL="1295368" lvl="2" indent="-380990" defTabSz="914377">
              <a:buFontTx/>
              <a:buChar char="-"/>
            </a:pPr>
            <a:r>
              <a:rPr lang="en-US" sz="1867" dirty="0">
                <a:solidFill>
                  <a:prstClr val="black"/>
                </a:solidFill>
              </a:rPr>
              <a:t>objects are </a:t>
            </a:r>
            <a:r>
              <a:rPr lang="en-US" sz="1867" u="sng" dirty="0">
                <a:solidFill>
                  <a:prstClr val="black"/>
                </a:solidFill>
              </a:rPr>
              <a:t>available to everybody</a:t>
            </a:r>
            <a:r>
              <a:rPr lang="en-US" sz="1867" dirty="0">
                <a:solidFill>
                  <a:prstClr val="black"/>
                </a:solidFill>
              </a:rPr>
              <a:t> regardless of authorization (visible to internet search engines);</a:t>
            </a:r>
          </a:p>
          <a:p>
            <a:pPr marL="1295368" lvl="2" indent="-380990" defTabSz="914377">
              <a:buFontTx/>
              <a:buChar char="-"/>
            </a:pPr>
            <a:endParaRPr lang="en-US" sz="1867" dirty="0">
              <a:solidFill>
                <a:prstClr val="black"/>
              </a:solidFill>
            </a:endParaRPr>
          </a:p>
          <a:p>
            <a:pPr marL="380990" indent="-380990" defTabSz="914377">
              <a:buFont typeface="Arial" panose="020B0604020202020204" pitchFamily="34" charset="0"/>
              <a:buChar char="•"/>
            </a:pPr>
            <a:r>
              <a:rPr lang="en-US" sz="1867" b="1" dirty="0">
                <a:solidFill>
                  <a:prstClr val="black"/>
                </a:solidFill>
              </a:rPr>
              <a:t>Protected </a:t>
            </a:r>
            <a:r>
              <a:rPr lang="en-US" sz="1867" dirty="0">
                <a:solidFill>
                  <a:prstClr val="white">
                    <a:lumMod val="65000"/>
                  </a:prstClr>
                </a:solidFill>
              </a:rPr>
              <a:t>(visible to the community only):</a:t>
            </a:r>
          </a:p>
          <a:p>
            <a:pPr defTabSz="914377"/>
            <a:r>
              <a:rPr lang="en-US" sz="1867" dirty="0">
                <a:solidFill>
                  <a:prstClr val="black"/>
                </a:solidFill>
              </a:rPr>
              <a:t>	- objects are visible to the community (</a:t>
            </a:r>
            <a:r>
              <a:rPr lang="en-US" sz="1867" u="sng" dirty="0">
                <a:solidFill>
                  <a:prstClr val="black"/>
                </a:solidFill>
              </a:rPr>
              <a:t>available to authorized users with at least</a:t>
            </a:r>
            <a:r>
              <a:rPr lang="ru-RU" sz="1867" u="sng" dirty="0">
                <a:solidFill>
                  <a:prstClr val="black"/>
                </a:solidFill>
              </a:rPr>
              <a:t> </a:t>
            </a:r>
            <a:r>
              <a:rPr lang="en-US" sz="1867" b="1" u="sng" dirty="0">
                <a:solidFill>
                  <a:prstClr val="black"/>
                </a:solidFill>
              </a:rPr>
              <a:t>User</a:t>
            </a:r>
            <a:r>
              <a:rPr lang="en-US" sz="1867" u="sng" dirty="0">
                <a:solidFill>
                  <a:prstClr val="black"/>
                </a:solidFill>
              </a:rPr>
              <a:t> role</a:t>
            </a:r>
            <a:r>
              <a:rPr lang="en-US" sz="1867" dirty="0">
                <a:solidFill>
                  <a:prstClr val="black"/>
                </a:solidFill>
              </a:rPr>
              <a:t> assigned);  </a:t>
            </a:r>
          </a:p>
          <a:p>
            <a:pPr defTabSz="914377"/>
            <a:endParaRPr lang="en-US" sz="1867" dirty="0">
              <a:solidFill>
                <a:prstClr val="black"/>
              </a:solidFill>
            </a:endParaRPr>
          </a:p>
          <a:p>
            <a:pPr marL="380990" indent="-380990" defTabSz="914377">
              <a:buFont typeface="Arial" panose="020B0604020202020204" pitchFamily="34" charset="0"/>
              <a:buChar char="•"/>
            </a:pPr>
            <a:r>
              <a:rPr lang="en-US" sz="1867" b="1" dirty="0" err="1">
                <a:solidFill>
                  <a:prstClr val="black"/>
                </a:solidFill>
              </a:rPr>
              <a:t>ProtectedNDA</a:t>
            </a:r>
            <a:r>
              <a:rPr lang="en-US" sz="1867" b="1" dirty="0">
                <a:solidFill>
                  <a:prstClr val="black"/>
                </a:solidFill>
              </a:rPr>
              <a:t> </a:t>
            </a:r>
            <a:r>
              <a:rPr lang="en-US" sz="1867" dirty="0">
                <a:solidFill>
                  <a:prstClr val="white">
                    <a:lumMod val="65000"/>
                  </a:prstClr>
                </a:solidFill>
              </a:rPr>
              <a:t>(visible to the community only):</a:t>
            </a:r>
          </a:p>
          <a:p>
            <a:pPr defTabSz="914377"/>
            <a:r>
              <a:rPr lang="en-US" sz="1867" dirty="0">
                <a:solidFill>
                  <a:prstClr val="black"/>
                </a:solidFill>
              </a:rPr>
              <a:t>	- objects are visible to the restricted community (see </a:t>
            </a:r>
            <a:r>
              <a:rPr lang="en-US" sz="1867" u="sng" dirty="0">
                <a:solidFill>
                  <a:prstClr val="black"/>
                </a:solidFill>
              </a:rPr>
              <a:t>protected + user should have </a:t>
            </a:r>
            <a:r>
              <a:rPr lang="en-US" sz="1867" b="1" u="sng" dirty="0">
                <a:solidFill>
                  <a:prstClr val="black"/>
                </a:solidFill>
              </a:rPr>
              <a:t>NDA </a:t>
            </a:r>
            <a:r>
              <a:rPr lang="en-US" sz="1867" u="sng" dirty="0">
                <a:solidFill>
                  <a:prstClr val="black"/>
                </a:solidFill>
              </a:rPr>
              <a:t>claim</a:t>
            </a:r>
            <a:r>
              <a:rPr lang="en-US" sz="1867" dirty="0">
                <a:solidFill>
                  <a:prstClr val="black"/>
                </a:solidFill>
              </a:rPr>
              <a:t> set to 1);  </a:t>
            </a:r>
          </a:p>
          <a:p>
            <a:pPr defTabSz="914377"/>
            <a:endParaRPr lang="en-US" sz="1867" dirty="0">
              <a:solidFill>
                <a:prstClr val="black"/>
              </a:solidFill>
            </a:endParaRPr>
          </a:p>
          <a:p>
            <a:pPr marL="380990" indent="-380990" defTabSz="914377">
              <a:buFont typeface="Arial" panose="020B0604020202020204" pitchFamily="34" charset="0"/>
              <a:buChar char="•"/>
            </a:pPr>
            <a:r>
              <a:rPr lang="en-US" sz="1867" b="1" dirty="0">
                <a:solidFill>
                  <a:prstClr val="black"/>
                </a:solidFill>
              </a:rPr>
              <a:t>Private</a:t>
            </a:r>
            <a:r>
              <a:rPr lang="en-US" sz="1867" dirty="0">
                <a:solidFill>
                  <a:prstClr val="white">
                    <a:lumMod val="65000"/>
                  </a:prstClr>
                </a:solidFill>
              </a:rPr>
              <a:t> (person’s secret, but open for Administrators):</a:t>
            </a:r>
          </a:p>
          <a:p>
            <a:pPr defTabSz="914377"/>
            <a:r>
              <a:rPr lang="en-US" sz="1867" dirty="0">
                <a:solidFill>
                  <a:prstClr val="black"/>
                </a:solidFill>
              </a:rPr>
              <a:t>	- objects are visible to the user-creator (</a:t>
            </a:r>
            <a:r>
              <a:rPr lang="en-US" sz="1867" u="sng" dirty="0">
                <a:solidFill>
                  <a:prstClr val="black"/>
                </a:solidFill>
              </a:rPr>
              <a:t>at least </a:t>
            </a:r>
            <a:r>
              <a:rPr lang="en-US" sz="1867" b="1" u="sng" dirty="0" err="1">
                <a:solidFill>
                  <a:prstClr val="black"/>
                </a:solidFill>
              </a:rPr>
              <a:t>PowerUser</a:t>
            </a:r>
            <a:r>
              <a:rPr lang="en-US" sz="1867" u="sng" dirty="0">
                <a:solidFill>
                  <a:prstClr val="black"/>
                </a:solidFill>
              </a:rPr>
              <a:t> </a:t>
            </a:r>
            <a:r>
              <a:rPr lang="en-US" sz="1867" dirty="0">
                <a:solidFill>
                  <a:prstClr val="black"/>
                </a:solidFill>
              </a:rPr>
              <a:t>role assigned);</a:t>
            </a:r>
          </a:p>
          <a:p>
            <a:pPr defTabSz="914377"/>
            <a:r>
              <a:rPr lang="en-US" sz="1867" dirty="0">
                <a:solidFill>
                  <a:prstClr val="black"/>
                </a:solidFill>
              </a:rPr>
              <a:t>	- objects are visible to all users of </a:t>
            </a:r>
            <a:r>
              <a:rPr lang="en-US" sz="1867" b="1" u="sng" dirty="0">
                <a:solidFill>
                  <a:prstClr val="black"/>
                </a:solidFill>
              </a:rPr>
              <a:t>Administrator</a:t>
            </a:r>
            <a:r>
              <a:rPr lang="en-US" sz="1867" dirty="0">
                <a:solidFill>
                  <a:prstClr val="black"/>
                </a:solidFill>
              </a:rPr>
              <a:t> role.</a:t>
            </a:r>
          </a:p>
          <a:p>
            <a:pPr marL="380990" indent="-380990" defTabSz="914377">
              <a:buFont typeface="Arial" panose="020B0604020202020204" pitchFamily="34" charset="0"/>
              <a:buChar char="•"/>
            </a:pPr>
            <a:endParaRPr lang="en-US" sz="1867" dirty="0">
              <a:solidFill>
                <a:prstClr val="black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759433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>
            <a:extLst>
              <a:ext uri="{FF2B5EF4-FFF2-40B4-BE49-F238E27FC236}">
                <a16:creationId xmlns:a16="http://schemas.microsoft.com/office/drawing/2014/main" id="{840FA199-1995-0388-F052-B4C386A708CB}"/>
              </a:ext>
            </a:extLst>
          </p:cNvPr>
          <p:cNvSpPr/>
          <p:nvPr/>
        </p:nvSpPr>
        <p:spPr>
          <a:xfrm>
            <a:off x="70338" y="1336431"/>
            <a:ext cx="12047974" cy="27432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635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RDMS: </a:t>
            </a:r>
            <a:r>
              <a:rPr lang="en-US" dirty="0"/>
              <a:t>Adjust Functionality According to User Permissions</a:t>
            </a:r>
            <a:endParaRPr lang="de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7EB550-9B9F-7AD6-FA82-0CE47544EE0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indent="0">
              <a:buNone/>
            </a:pPr>
            <a:r>
              <a:rPr lang="en-US" b="0" i="0" dirty="0">
                <a:solidFill>
                  <a:srgbClr val="1D1C1D"/>
                </a:solidFill>
                <a:effectLst/>
                <a:latin typeface="Slack-Lato"/>
              </a:rPr>
              <a:t>Login and Password (User): </a:t>
            </a:r>
            <a:r>
              <a:rPr lang="en-US" b="0" i="0" u="none" strike="noStrike" dirty="0">
                <a:effectLst/>
                <a:latin typeface="Slack-Lato"/>
              </a:rPr>
              <a:t>User1@user.org</a:t>
            </a:r>
            <a:br>
              <a:rPr lang="en-US" dirty="0"/>
            </a:br>
            <a:r>
              <a:rPr lang="en-US" b="0" i="0" dirty="0">
                <a:solidFill>
                  <a:srgbClr val="1D1C1D"/>
                </a:solidFill>
                <a:effectLst/>
                <a:latin typeface="Slack-Lato"/>
              </a:rPr>
              <a:t>Login and Password (</a:t>
            </a:r>
            <a:r>
              <a:rPr lang="en-US" b="0" i="0" dirty="0" err="1">
                <a:solidFill>
                  <a:srgbClr val="1D1C1D"/>
                </a:solidFill>
                <a:effectLst/>
                <a:latin typeface="Slack-Lato"/>
              </a:rPr>
              <a:t>PowerUser</a:t>
            </a:r>
            <a:r>
              <a:rPr lang="en-US" b="0" i="0" dirty="0">
                <a:solidFill>
                  <a:srgbClr val="1D1C1D"/>
                </a:solidFill>
                <a:effectLst/>
                <a:latin typeface="Slack-Lato"/>
              </a:rPr>
              <a:t>): </a:t>
            </a:r>
            <a:r>
              <a:rPr lang="en-US" b="0" i="0" u="none" strike="noStrike" dirty="0">
                <a:effectLst/>
                <a:latin typeface="Slack-Lato"/>
              </a:rPr>
              <a:t>PowerUser1@user.org</a:t>
            </a:r>
            <a:br>
              <a:rPr lang="en-US" dirty="0"/>
            </a:br>
            <a:r>
              <a:rPr lang="en-US" b="0" i="0" dirty="0">
                <a:solidFill>
                  <a:srgbClr val="1D1C1D"/>
                </a:solidFill>
                <a:effectLst/>
                <a:latin typeface="Slack-Lato"/>
              </a:rPr>
              <a:t>Login and Password (Administrator): </a:t>
            </a:r>
            <a:r>
              <a:rPr lang="en-US" b="0" i="0" u="none" strike="noStrike" dirty="0">
                <a:effectLst/>
                <a:latin typeface="Slack-Lato"/>
              </a:rPr>
              <a:t>Admin1@user.org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2242330-634B-69F8-A2FD-25947EC29FB4}"/>
              </a:ext>
            </a:extLst>
          </p:cNvPr>
          <p:cNvSpPr txBox="1"/>
          <p:nvPr/>
        </p:nvSpPr>
        <p:spPr>
          <a:xfrm>
            <a:off x="195393" y="788314"/>
            <a:ext cx="11801215" cy="10361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/>
            <a:r>
              <a:rPr lang="en-US" sz="2133" b="1" dirty="0">
                <a:solidFill>
                  <a:prstClr val="black"/>
                </a:solidFill>
              </a:rPr>
              <a:t>User credentials (role) affects user interface: </a:t>
            </a:r>
            <a:r>
              <a:rPr lang="en-US" dirty="0">
                <a:solidFill>
                  <a:prstClr val="black"/>
                </a:solidFill>
                <a:hlinkClick r:id="rId3"/>
              </a:rPr>
              <a:t>https://demo.mdi.ruhr-uni-bochum.de/rubric/binary-compounds</a:t>
            </a:r>
            <a:endParaRPr lang="en-US" dirty="0">
              <a:solidFill>
                <a:prstClr val="black"/>
              </a:solidFill>
            </a:endParaRPr>
          </a:p>
          <a:p>
            <a:pPr defTabSz="914377"/>
            <a:endParaRPr lang="en-US" sz="2133" dirty="0">
              <a:solidFill>
                <a:prstClr val="black"/>
              </a:solidFill>
            </a:endParaRPr>
          </a:p>
          <a:p>
            <a:pPr defTabSz="914377"/>
            <a:r>
              <a:rPr lang="en-US" sz="1867" dirty="0">
                <a:solidFill>
                  <a:prstClr val="black"/>
                </a:solidFill>
                <a:latin typeface="Arial" panose="020B0604020202020204"/>
              </a:rPr>
              <a:t>	User1 (User role)			</a:t>
            </a:r>
            <a:r>
              <a:rPr lang="en-US" sz="1867" b="1" dirty="0">
                <a:solidFill>
                  <a:prstClr val="black"/>
                </a:solidFill>
                <a:latin typeface="Arial" panose="020B0604020202020204"/>
              </a:rPr>
              <a:t>PowerUser1</a:t>
            </a:r>
            <a:r>
              <a:rPr lang="en-US" sz="1867" dirty="0">
                <a:solidFill>
                  <a:prstClr val="black"/>
                </a:solidFill>
                <a:latin typeface="Arial" panose="020B0604020202020204"/>
              </a:rPr>
              <a:t> (</a:t>
            </a:r>
            <a:r>
              <a:rPr lang="en-US" sz="1867" dirty="0" err="1">
                <a:solidFill>
                  <a:prstClr val="black"/>
                </a:solidFill>
                <a:latin typeface="Arial" panose="020B0604020202020204"/>
              </a:rPr>
              <a:t>PowerUser</a:t>
            </a:r>
            <a:r>
              <a:rPr lang="en-US" sz="1867" dirty="0">
                <a:solidFill>
                  <a:prstClr val="black"/>
                </a:solidFill>
                <a:latin typeface="Arial" panose="020B0604020202020204"/>
              </a:rPr>
              <a:t> role)	Admin1 (Administrator role)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38A9EDC-130D-296D-F451-ADFD485507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4127" y="1808703"/>
            <a:ext cx="3815183" cy="198939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A224DF6-C80D-C144-30E5-FFABD8F7050B}"/>
              </a:ext>
            </a:extLst>
          </p:cNvPr>
          <p:cNvSpPr txBox="1"/>
          <p:nvPr/>
        </p:nvSpPr>
        <p:spPr>
          <a:xfrm>
            <a:off x="0" y="4070811"/>
            <a:ext cx="49638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Arial" panose="020B0604020202020204"/>
              </a:rPr>
              <a:t>User (no role) = </a:t>
            </a:r>
            <a:r>
              <a:rPr lang="en-US" sz="1800" dirty="0">
                <a:solidFill>
                  <a:prstClr val="black"/>
                </a:solidFill>
                <a:latin typeface="Arial" panose="020B0604020202020204"/>
              </a:rPr>
              <a:t>Anonymous (search engine)</a:t>
            </a:r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5D64FD01-81E2-B260-78DE-91853B8E8B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624" y="1804086"/>
            <a:ext cx="4144646" cy="193390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BFF8EE8-8DEF-BB3D-712F-C0886FDD31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382" y="4411465"/>
            <a:ext cx="4134119" cy="191941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36DD967-24D1-4E03-6339-AFB2A9C2316B}"/>
              </a:ext>
            </a:extLst>
          </p:cNvPr>
          <p:cNvCxnSpPr>
            <a:cxnSpLocks/>
          </p:cNvCxnSpPr>
          <p:nvPr/>
        </p:nvCxnSpPr>
        <p:spPr>
          <a:xfrm flipH="1" flipV="1">
            <a:off x="4059534" y="2914022"/>
            <a:ext cx="3295859" cy="90435"/>
          </a:xfrm>
          <a:prstGeom prst="straightConnector1">
            <a:avLst/>
          </a:prstGeom>
          <a:ln w="63500">
            <a:solidFill>
              <a:srgbClr val="00B050">
                <a:alpha val="5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4B95CBD-D007-DED5-2AE0-6A0E9FFC12E0}"/>
              </a:ext>
            </a:extLst>
          </p:cNvPr>
          <p:cNvCxnSpPr>
            <a:cxnSpLocks/>
          </p:cNvCxnSpPr>
          <p:nvPr/>
        </p:nvCxnSpPr>
        <p:spPr>
          <a:xfrm flipH="1">
            <a:off x="4039437" y="3034602"/>
            <a:ext cx="3326005" cy="2391508"/>
          </a:xfrm>
          <a:prstGeom prst="straightConnector1">
            <a:avLst/>
          </a:prstGeom>
          <a:ln w="63500" cmpd="sng">
            <a:solidFill>
              <a:srgbClr val="FF0000">
                <a:alpha val="50000"/>
              </a:srgb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83E596E0-2107-C22A-8356-3B38A597A2A6}"/>
              </a:ext>
            </a:extLst>
          </p:cNvPr>
          <p:cNvCxnSpPr>
            <a:cxnSpLocks/>
          </p:cNvCxnSpPr>
          <p:nvPr/>
        </p:nvCxnSpPr>
        <p:spPr>
          <a:xfrm flipH="1" flipV="1">
            <a:off x="4079631" y="3135086"/>
            <a:ext cx="3357824" cy="293076"/>
          </a:xfrm>
          <a:prstGeom prst="straightConnector1">
            <a:avLst/>
          </a:prstGeom>
          <a:ln w="63500" cmpd="sng">
            <a:solidFill>
              <a:srgbClr val="FF0000">
                <a:alpha val="50000"/>
              </a:srgb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E851E1B2-BF80-1066-776E-48A250794BBC}"/>
              </a:ext>
            </a:extLst>
          </p:cNvPr>
          <p:cNvCxnSpPr>
            <a:cxnSpLocks/>
          </p:cNvCxnSpPr>
          <p:nvPr/>
        </p:nvCxnSpPr>
        <p:spPr>
          <a:xfrm flipH="1">
            <a:off x="4039437" y="3446585"/>
            <a:ext cx="3346101" cy="2009670"/>
          </a:xfrm>
          <a:prstGeom prst="straightConnector1">
            <a:avLst/>
          </a:prstGeom>
          <a:ln w="63500" cmpd="sng">
            <a:solidFill>
              <a:srgbClr val="FF0000">
                <a:alpha val="50000"/>
              </a:srgb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CE8AD944-283C-40E4-5150-CADA105A647A}"/>
              </a:ext>
            </a:extLst>
          </p:cNvPr>
          <p:cNvCxnSpPr>
            <a:cxnSpLocks/>
          </p:cNvCxnSpPr>
          <p:nvPr/>
        </p:nvCxnSpPr>
        <p:spPr>
          <a:xfrm flipH="1" flipV="1">
            <a:off x="4049486" y="2602523"/>
            <a:ext cx="3438210" cy="132303"/>
          </a:xfrm>
          <a:prstGeom prst="straightConnector1">
            <a:avLst/>
          </a:prstGeom>
          <a:ln w="63500">
            <a:solidFill>
              <a:srgbClr val="00B050">
                <a:alpha val="5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018C93E5-59E9-0ABC-5B88-7AEA33C8BEB5}"/>
              </a:ext>
            </a:extLst>
          </p:cNvPr>
          <p:cNvCxnSpPr>
            <a:cxnSpLocks/>
          </p:cNvCxnSpPr>
          <p:nvPr/>
        </p:nvCxnSpPr>
        <p:spPr>
          <a:xfrm flipH="1">
            <a:off x="4029389" y="2756597"/>
            <a:ext cx="3459982" cy="2488643"/>
          </a:xfrm>
          <a:prstGeom prst="straightConnector1">
            <a:avLst/>
          </a:prstGeom>
          <a:ln w="63500">
            <a:solidFill>
              <a:srgbClr val="00B050">
                <a:alpha val="5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701F7C21-2CF0-1B66-97AD-1F75CA08702C}"/>
              </a:ext>
            </a:extLst>
          </p:cNvPr>
          <p:cNvSpPr txBox="1"/>
          <p:nvPr/>
        </p:nvSpPr>
        <p:spPr>
          <a:xfrm>
            <a:off x="8225287" y="3998011"/>
            <a:ext cx="3966713" cy="24802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/>
            <a:r>
              <a:rPr lang="en-US" b="1" dirty="0">
                <a:solidFill>
                  <a:prstClr val="black"/>
                </a:solidFill>
              </a:rPr>
              <a:t>Preconditions:</a:t>
            </a:r>
          </a:p>
          <a:p>
            <a:pPr defTabSz="914377"/>
            <a:r>
              <a:rPr lang="en-US" dirty="0">
                <a:solidFill>
                  <a:prstClr val="black"/>
                </a:solidFill>
              </a:rPr>
              <a:t>Ag</a:t>
            </a:r>
            <a:r>
              <a:rPr lang="en-US" baseline="-25000" dirty="0">
                <a:solidFill>
                  <a:prstClr val="black"/>
                </a:solidFill>
              </a:rPr>
              <a:t>2</a:t>
            </a:r>
            <a:r>
              <a:rPr lang="en-US" dirty="0">
                <a:solidFill>
                  <a:prstClr val="black"/>
                </a:solidFill>
              </a:rPr>
              <a:t>O created (</a:t>
            </a:r>
            <a:r>
              <a:rPr lang="en-US" dirty="0">
                <a:solidFill>
                  <a:srgbClr val="00B050"/>
                </a:solidFill>
              </a:rPr>
              <a:t>public</a:t>
            </a:r>
            <a:r>
              <a:rPr lang="en-US" dirty="0">
                <a:solidFill>
                  <a:prstClr val="black"/>
                </a:solidFill>
              </a:rPr>
              <a:t>) by Admin1</a:t>
            </a:r>
          </a:p>
          <a:p>
            <a:pPr defTabSz="914377"/>
            <a:r>
              <a:rPr lang="en-US" dirty="0">
                <a:solidFill>
                  <a:prstClr val="black"/>
                </a:solidFill>
              </a:rPr>
              <a:t>Ag</a:t>
            </a:r>
            <a:r>
              <a:rPr lang="en-US" baseline="-25000" dirty="0">
                <a:solidFill>
                  <a:prstClr val="black"/>
                </a:solidFill>
              </a:rPr>
              <a:t>2</a:t>
            </a:r>
            <a:r>
              <a:rPr lang="en-US" dirty="0">
                <a:solidFill>
                  <a:prstClr val="black"/>
                </a:solidFill>
              </a:rPr>
              <a:t>S created (protected) by PowerUser1</a:t>
            </a:r>
          </a:p>
          <a:p>
            <a:pPr defTabSz="914377"/>
            <a:r>
              <a:rPr lang="en-US" dirty="0">
                <a:solidFill>
                  <a:prstClr val="black"/>
                </a:solidFill>
              </a:rPr>
              <a:t>Ag</a:t>
            </a:r>
            <a:r>
              <a:rPr lang="en-US" baseline="-25000" dirty="0">
                <a:solidFill>
                  <a:prstClr val="black"/>
                </a:solidFill>
              </a:rPr>
              <a:t>2</a:t>
            </a:r>
            <a:r>
              <a:rPr lang="en-US" dirty="0">
                <a:solidFill>
                  <a:prstClr val="black"/>
                </a:solidFill>
              </a:rPr>
              <a:t>Se created (</a:t>
            </a:r>
            <a:r>
              <a:rPr lang="en-US" dirty="0">
                <a:solidFill>
                  <a:srgbClr val="FF0000"/>
                </a:solidFill>
              </a:rPr>
              <a:t>private</a:t>
            </a:r>
            <a:r>
              <a:rPr lang="en-US" dirty="0">
                <a:solidFill>
                  <a:prstClr val="black"/>
                </a:solidFill>
              </a:rPr>
              <a:t>) by PowerUser1</a:t>
            </a:r>
          </a:p>
          <a:p>
            <a:pPr defTabSz="914377"/>
            <a:endParaRPr lang="en-US" sz="1050" dirty="0">
              <a:solidFill>
                <a:prstClr val="black"/>
              </a:solidFill>
            </a:endParaRPr>
          </a:p>
          <a:p>
            <a:pPr defTabSz="914377"/>
            <a:r>
              <a:rPr lang="en-US" dirty="0">
                <a:solidFill>
                  <a:prstClr val="black"/>
                </a:solidFill>
              </a:rPr>
              <a:t>	Accessible (visible)</a:t>
            </a:r>
          </a:p>
          <a:p>
            <a:pPr defTabSz="914377"/>
            <a:endParaRPr lang="en-US" dirty="0">
              <a:solidFill>
                <a:prstClr val="black"/>
              </a:solidFill>
            </a:endParaRPr>
          </a:p>
          <a:p>
            <a:pPr defTabSz="914377"/>
            <a:r>
              <a:rPr lang="en-US" dirty="0">
                <a:solidFill>
                  <a:prstClr val="black"/>
                </a:solidFill>
              </a:rPr>
              <a:t>	Denied (hidden)</a:t>
            </a:r>
          </a:p>
          <a:p>
            <a:pPr defTabSz="914377"/>
            <a:endParaRPr lang="en-US" sz="1867" dirty="0">
              <a:solidFill>
                <a:prstClr val="black"/>
              </a:solidFill>
              <a:latin typeface="Arial" panose="020B0604020202020204"/>
            </a:endParaRP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5EF406C9-817E-71E5-74F5-733F3E2D1806}"/>
              </a:ext>
            </a:extLst>
          </p:cNvPr>
          <p:cNvCxnSpPr>
            <a:cxnSpLocks/>
          </p:cNvCxnSpPr>
          <p:nvPr/>
        </p:nvCxnSpPr>
        <p:spPr>
          <a:xfrm>
            <a:off x="9145676" y="6211556"/>
            <a:ext cx="2731476" cy="0"/>
          </a:xfrm>
          <a:prstGeom prst="straightConnector1">
            <a:avLst/>
          </a:prstGeom>
          <a:ln w="63500" cmpd="sng">
            <a:solidFill>
              <a:srgbClr val="FF0000">
                <a:alpha val="50000"/>
              </a:srgb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47">
            <a:extLst>
              <a:ext uri="{FF2B5EF4-FFF2-40B4-BE49-F238E27FC236}">
                <a16:creationId xmlns:a16="http://schemas.microsoft.com/office/drawing/2014/main" id="{385EA003-081A-BDCA-F317-A37F8497D6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54061" y="3074796"/>
            <a:ext cx="1517710" cy="984739"/>
          </a:xfrm>
          <a:prstGeom prst="rect">
            <a:avLst/>
          </a:prstGeom>
          <a:ln>
            <a:solidFill>
              <a:srgbClr val="0070C0"/>
            </a:solidFill>
          </a:ln>
        </p:spPr>
      </p:pic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7BD40732-DD8B-FF39-F94A-F0A1F8854617}"/>
              </a:ext>
            </a:extLst>
          </p:cNvPr>
          <p:cNvCxnSpPr>
            <a:cxnSpLocks/>
          </p:cNvCxnSpPr>
          <p:nvPr/>
        </p:nvCxnSpPr>
        <p:spPr>
          <a:xfrm>
            <a:off x="9147349" y="5680668"/>
            <a:ext cx="2729803" cy="0"/>
          </a:xfrm>
          <a:prstGeom prst="straightConnector1">
            <a:avLst/>
          </a:prstGeom>
          <a:ln w="63500">
            <a:solidFill>
              <a:srgbClr val="00B050">
                <a:alpha val="5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0F15D00E-02EF-86CA-7648-DEAB07B88341}"/>
              </a:ext>
            </a:extLst>
          </p:cNvPr>
          <p:cNvCxnSpPr>
            <a:cxnSpLocks/>
          </p:cNvCxnSpPr>
          <p:nvPr/>
        </p:nvCxnSpPr>
        <p:spPr>
          <a:xfrm>
            <a:off x="1577591" y="2914022"/>
            <a:ext cx="584479" cy="162449"/>
          </a:xfrm>
          <a:prstGeom prst="straightConnector1">
            <a:avLst/>
          </a:prstGeom>
          <a:ln w="63500">
            <a:solidFill>
              <a:srgbClr val="00B050">
                <a:alpha val="5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Picture 57">
            <a:extLst>
              <a:ext uri="{FF2B5EF4-FFF2-40B4-BE49-F238E27FC236}">
                <a16:creationId xmlns:a16="http://schemas.microsoft.com/office/drawing/2014/main" id="{670B1301-3AC7-34BB-9F94-D4F9ABEFA65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04288" y="6071000"/>
            <a:ext cx="1208495" cy="244365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CF948771-CFB2-478A-B4DA-FC87558BAC99}"/>
              </a:ext>
            </a:extLst>
          </p:cNvPr>
          <p:cNvSpPr txBox="1"/>
          <p:nvPr/>
        </p:nvSpPr>
        <p:spPr>
          <a:xfrm>
            <a:off x="4544368" y="4904824"/>
            <a:ext cx="405702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	Visit</a:t>
            </a:r>
          </a:p>
          <a:p>
            <a:r>
              <a:rPr lang="en-US" sz="1200" dirty="0">
                <a:hlinkClick r:id="rId9"/>
              </a:rPr>
              <a:t>https://demo.mdi.ruhr-uni-bochum.de/object/ag2s-4870</a:t>
            </a: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User =&gt; </a:t>
            </a:r>
            <a:r>
              <a:rPr lang="en-US" sz="1200" dirty="0">
                <a:solidFill>
                  <a:srgbClr val="00B050"/>
                </a:solidFill>
              </a:rPr>
              <a:t>access granted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Anonymous =&gt; </a:t>
            </a:r>
            <a:r>
              <a:rPr lang="en-US" sz="1200" dirty="0">
                <a:solidFill>
                  <a:srgbClr val="FF0000"/>
                </a:solidFill>
              </a:rPr>
              <a:t>access denied</a:t>
            </a: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4CDCFBC5-3AA9-AF92-99EE-D0BCD6E9AA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05705" y="5315099"/>
            <a:ext cx="808528" cy="524599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7F06DC77-D5FD-CC22-0033-1E89DEDE3D83}"/>
              </a:ext>
            </a:extLst>
          </p:cNvPr>
          <p:cNvSpPr txBox="1"/>
          <p:nvPr/>
        </p:nvSpPr>
        <p:spPr>
          <a:xfrm>
            <a:off x="6626052" y="3811228"/>
            <a:ext cx="253804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/>
              <a:t>Authorized CRC Community </a:t>
            </a:r>
            <a:endParaRPr lang="en-US" sz="1200" b="1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1FD1DE-E677-F7BF-4C7F-C6CE9D0577A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20518" y="1818753"/>
            <a:ext cx="3520391" cy="205174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2166059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owerPoint Master RUB">
  <a:themeElements>
    <a:clrScheme name="RUB">
      <a:dk1>
        <a:sysClr val="windowText" lastClr="000000"/>
      </a:dk1>
      <a:lt1>
        <a:sysClr val="window" lastClr="FFFFFF"/>
      </a:lt1>
      <a:dk2>
        <a:srgbClr val="003560"/>
      </a:dk2>
      <a:lt2>
        <a:srgbClr val="8DAE10"/>
      </a:lt2>
      <a:accent1>
        <a:srgbClr val="FFCC00"/>
      </a:accent1>
      <a:accent2>
        <a:srgbClr val="EE7203"/>
      </a:accent2>
      <a:accent3>
        <a:srgbClr val="E6332A"/>
      </a:accent3>
      <a:accent4>
        <a:srgbClr val="B71E3F"/>
      </a:accent4>
      <a:accent5>
        <a:srgbClr val="9C5516"/>
      </a:accent5>
      <a:accent6>
        <a:srgbClr val="59211C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äsentation2" id="{000BAAC5-1BF6-4632-98E4-EAE7F27CB44D}" vid="{2CEA2AD0-887D-4310-A6D5-7BA3E34DA7AC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4651</TotalTime>
  <Words>3874</Words>
  <Application>Microsoft Office PowerPoint</Application>
  <PresentationFormat>Widescreen</PresentationFormat>
  <Paragraphs>540</Paragraphs>
  <Slides>36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6" baseType="lpstr">
      <vt:lpstr>Arial</vt:lpstr>
      <vt:lpstr>Calibri</vt:lpstr>
      <vt:lpstr>Calibri Light</vt:lpstr>
      <vt:lpstr>Cascadia Mono</vt:lpstr>
      <vt:lpstr>Courier New</vt:lpstr>
      <vt:lpstr>Slack-Lato</vt:lpstr>
      <vt:lpstr>system-ui</vt:lpstr>
      <vt:lpstr>Wingdings</vt:lpstr>
      <vt:lpstr>Office</vt:lpstr>
      <vt:lpstr>PowerPoint Master RUB</vt:lpstr>
      <vt:lpstr>Overview of RDMS Infrastructure  </vt:lpstr>
      <vt:lpstr>RDMS Core Features</vt:lpstr>
      <vt:lpstr>RDMS: Multiple Tenant Support</vt:lpstr>
      <vt:lpstr>RDMS Database</vt:lpstr>
      <vt:lpstr>RDMS: Registration and Authorization</vt:lpstr>
      <vt:lpstr>RDMS: Identity User Control Interface</vt:lpstr>
      <vt:lpstr>RDMS: Predefined Roles</vt:lpstr>
      <vt:lpstr>RDMS: Setting the Object Access Level</vt:lpstr>
      <vt:lpstr>RDMS: Adjust Functionality According to User Permissions</vt:lpstr>
      <vt:lpstr>RDMS Tree Types: control and display</vt:lpstr>
      <vt:lpstr>RDMS: Upload and Store Documents (with minimalistic mandatory metadata) </vt:lpstr>
      <vt:lpstr>RDMS: Support for Chemical Entities </vt:lpstr>
      <vt:lpstr>RDMS List Types: add composition</vt:lpstr>
      <vt:lpstr>RDMS List Types: display composition</vt:lpstr>
      <vt:lpstr>RDMS: Advanced Interlink Objects</vt:lpstr>
      <vt:lpstr>Use Case: Sample Transformation Workflow</vt:lpstr>
      <vt:lpstr>RDMS: Extended Properties (the basics) </vt:lpstr>
      <vt:lpstr>RDMS Object‘s Flexibility: Extended Properties (table data) </vt:lpstr>
      <vt:lpstr>RDMS Extended Properties Control </vt:lpstr>
      <vt:lpstr>RDMS Extended Properties: Export and Import </vt:lpstr>
      <vt:lpstr>RDMS: Data Types (hierarchies and lists)</vt:lpstr>
      <vt:lpstr>RDMS Extensibility: User-defined Object Types</vt:lpstr>
      <vt:lpstr>What is an Object Type?</vt:lpstr>
      <vt:lpstr>Validation Principle on Document Upload</vt:lpstr>
      <vt:lpstr>Document Validation from RDMS perspective: API</vt:lpstr>
      <vt:lpstr>Metadata extraction: external API</vt:lpstr>
      <vt:lpstr>All data extraction: external API</vt:lpstr>
      <vt:lpstr>EDX Data Visualization</vt:lpstr>
      <vt:lpstr>RDMS: Search</vt:lpstr>
      <vt:lpstr>RDMS DropZone Tasks: Data Validation &amp; Import</vt:lpstr>
      <vt:lpstr>RDMS DropZone: Staged Files (before import)</vt:lpstr>
      <vt:lpstr>RDMS: Created Objects</vt:lpstr>
      <vt:lpstr>Conclusion</vt:lpstr>
      <vt:lpstr>Source Control (GitLab)</vt:lpstr>
      <vt:lpstr>Playgrounds</vt:lpstr>
      <vt:lpstr>Thanks for your kind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Günther, Franziska, Dr.</dc:creator>
  <cp:lastModifiedBy>Виктор Дударев</cp:lastModifiedBy>
  <cp:revision>392</cp:revision>
  <cp:lastPrinted>2021-07-01T07:54:40Z</cp:lastPrinted>
  <dcterms:created xsi:type="dcterms:W3CDTF">2018-11-13T11:45:51Z</dcterms:created>
  <dcterms:modified xsi:type="dcterms:W3CDTF">2024-11-14T12:18:11Z</dcterms:modified>
</cp:coreProperties>
</file>