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5" r:id="rId1"/>
    <p:sldMasterId id="2147483679" r:id="rId2"/>
  </p:sldMasterIdLst>
  <p:notesMasterIdLst>
    <p:notesMasterId r:id="rId17"/>
  </p:notesMasterIdLst>
  <p:sldIdLst>
    <p:sldId id="256" r:id="rId3"/>
    <p:sldId id="270" r:id="rId4"/>
    <p:sldId id="330" r:id="rId5"/>
    <p:sldId id="352" r:id="rId6"/>
    <p:sldId id="333" r:id="rId7"/>
    <p:sldId id="334" r:id="rId8"/>
    <p:sldId id="353" r:id="rId9"/>
    <p:sldId id="320" r:id="rId10"/>
    <p:sldId id="345" r:id="rId11"/>
    <p:sldId id="313" r:id="rId12"/>
    <p:sldId id="336" r:id="rId13"/>
    <p:sldId id="337" r:id="rId14"/>
    <p:sldId id="338" r:id="rId15"/>
    <p:sldId id="351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  <p14:sldId id="270"/>
          </p14:sldIdLst>
        </p14:section>
        <p14:section name="Synthesis template" id="{40444405-3237-4993-BB5D-18C32BA157E3}">
          <p14:sldIdLst>
            <p14:sldId id="330"/>
            <p14:sldId id="352"/>
            <p14:sldId id="333"/>
            <p14:sldId id="334"/>
          </p14:sldIdLst>
        </p14:section>
        <p14:section name="Table SputterRatesAll" id="{0F653FE7-EBE6-41AB-89BD-8C07A9AB66F0}">
          <p14:sldIdLst>
            <p14:sldId id="353"/>
            <p14:sldId id="320"/>
          </p14:sldIdLst>
        </p14:section>
        <p14:section name="Add new type" id="{9DE38028-3816-473B-93AB-3D2BEE8FE395}">
          <p14:sldIdLst>
            <p14:sldId id="345"/>
          </p14:sldIdLst>
        </p14:section>
        <p14:section name="Lab_Auto" id="{19645623-C1BF-463E-A3B3-5B5D83056D83}">
          <p14:sldIdLst>
            <p14:sldId id="313"/>
            <p14:sldId id="336"/>
            <p14:sldId id="337"/>
            <p14:sldId id="338"/>
            <p14:sldId id="35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004C93"/>
    <a:srgbClr val="2E316C"/>
    <a:srgbClr val="E9EBF5"/>
    <a:srgbClr val="4C0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91" autoAdjust="0"/>
    <p:restoredTop sz="86404" autoAdjust="0"/>
  </p:normalViewPr>
  <p:slideViewPr>
    <p:cSldViewPr snapToGrid="0">
      <p:cViewPr varScale="1">
        <p:scale>
          <a:sx n="95" d="100"/>
          <a:sy n="95" d="100"/>
        </p:scale>
        <p:origin x="98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2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14.11.2024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05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181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9534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561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348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338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240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043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785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64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274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01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B9C7173-7F7D-8A4C-BC17-45E2A0C4EB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551" y="5802170"/>
            <a:ext cx="413999" cy="413999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82B14B7E-BBCA-EB49-A0F6-1F257A07E8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4501" y="5810796"/>
            <a:ext cx="2020029" cy="413999"/>
          </a:xfrm>
          <a:prstGeom prst="rect">
            <a:avLst/>
          </a:prstGeom>
        </p:spPr>
      </p:pic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200" noProof="0" dirty="0">
                <a:solidFill>
                  <a:srgbClr val="004C93"/>
                </a:solidFill>
              </a:rPr>
              <a:t>14 November 2024 | RDMS Workshop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705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5.emf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f.mdi.ruhr-uni-bochum.de/admintype/newite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.Dudarev@rub.d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dudarev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di.matinf.pro/object/241113-k3-1-10909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https://mdi.matinf.pro/object/_template-1286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di.matinf.pro/adminobject/edititem/109092/?returl=%2Fobject%2F241113-k3-1-109092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mdi.matinf.pro/properties/edititem/109092" TargetMode="External"/><Relationship Id="rId4" Type="http://schemas.openxmlformats.org/officeDocument/2006/relationships/hyperlink" Target="https://mdi.matinf.pro/object/241113-k3-1-109092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demo.mdi.ruhr-uni-bochum.de/object/all-sputter-rates-for-test-6651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mo.mdi.ruhr-uni-bochum.de/adminobject/edititem/6650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demo.mdi.ruhr-uni-bochum.de/adminobject/list/11" TargetMode="External"/><Relationship Id="rId10" Type="http://schemas.openxmlformats.org/officeDocument/2006/relationships/image" Target="../media/image19.png"/><Relationship Id="rId4" Type="http://schemas.openxmlformats.org/officeDocument/2006/relationships/hyperlink" Target="https://demo.mdi.ruhr-uni-bochum.de/object/_templatesputterrate" TargetMode="External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Victor Dudarev</a:t>
            </a:r>
            <a:endParaRPr lang="en-DE" dirty="0"/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8142" y="831853"/>
            <a:ext cx="10264877" cy="2798763"/>
          </a:xfrm>
        </p:spPr>
        <p:txBody>
          <a:bodyPr>
            <a:normAutofit fontScale="90000"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br>
              <a:rPr 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Management System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Case: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Create A User-defined Object Type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Configure A Template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76D67F-3023-FCDD-4BDA-F82637077BF7}"/>
              </a:ext>
            </a:extLst>
          </p:cNvPr>
          <p:cNvSpPr txBox="1"/>
          <p:nvPr/>
        </p:nvSpPr>
        <p:spPr>
          <a:xfrm>
            <a:off x="10469933" y="1255732"/>
            <a:ext cx="1091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4C93"/>
                </a:solidFill>
              </a:rPr>
              <a:t>Dr.</a:t>
            </a:r>
          </a:p>
          <a:p>
            <a:pPr algn="ctr"/>
            <a:r>
              <a:rPr lang="en-US" sz="1200" b="1" dirty="0">
                <a:solidFill>
                  <a:srgbClr val="004C93"/>
                </a:solidFill>
              </a:rPr>
              <a:t>V. Dudarev</a:t>
            </a:r>
            <a:endParaRPr lang="en-DE" sz="1200" b="1" dirty="0">
              <a:solidFill>
                <a:srgbClr val="004C93"/>
              </a:solidFill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08938626-A650-BC0D-1205-0937B75F3B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173" y="0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Demo_1 Goal: Create &amp; Setup for Compositions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F9B3F-1D07-B500-3103-8B6DC68132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0985" y="6362393"/>
            <a:ext cx="6029011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endParaRPr lang="en-US" altLang="ru-RU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84" y="787855"/>
            <a:ext cx="11248495" cy="871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Create a type based on </a:t>
            </a:r>
            <a:r>
              <a:rPr lang="en-US" altLang="ru-RU" sz="2133" u="sng" dirty="0">
                <a:solidFill>
                  <a:prstClr val="black"/>
                </a:solidFill>
                <a:latin typeface="Arial" panose="020B0604020202020204" pitchFamily="34" charset="0"/>
              </a:rPr>
              <a:t>Composition</a:t>
            </a: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 with a template (for properties and tables)</a:t>
            </a:r>
          </a:p>
          <a:p>
            <a:pPr defTabSz="914377">
              <a:spcBef>
                <a:spcPts val="0"/>
              </a:spcBef>
            </a:pPr>
            <a:endParaRPr lang="en-US" altLang="ru-RU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Target interface:</a:t>
            </a:r>
            <a:r>
              <a:rPr lang="ru-RU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						</a:t>
            </a: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     Templates specification: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52BFDD0-1EC6-B4EC-F50D-5DF6E181E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606" y="1688123"/>
            <a:ext cx="6698664" cy="36698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BE577F-2050-E541-D0EE-B2351C839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9174" y="2013092"/>
            <a:ext cx="5149138" cy="35828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07429BA-CB30-286B-C31A-9F4A57C07FCB}"/>
              </a:ext>
            </a:extLst>
          </p:cNvPr>
          <p:cNvGrpSpPr/>
          <p:nvPr/>
        </p:nvGrpSpPr>
        <p:grpSpPr>
          <a:xfrm>
            <a:off x="4652386" y="5004079"/>
            <a:ext cx="7469278" cy="983512"/>
            <a:chOff x="4652386" y="5004079"/>
            <a:chExt cx="7469278" cy="983512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B44C151-FB5A-C4CA-6FAF-4AB93888B43E}"/>
                </a:ext>
              </a:extLst>
            </p:cNvPr>
            <p:cNvCxnSpPr>
              <a:cxnSpLocks/>
              <a:endCxn id="4" idx="1"/>
            </p:cNvCxnSpPr>
            <p:nvPr/>
          </p:nvCxnSpPr>
          <p:spPr>
            <a:xfrm flipV="1">
              <a:off x="6260123" y="5335675"/>
              <a:ext cx="693339" cy="391885"/>
            </a:xfrm>
            <a:prstGeom prst="straightConnector1">
              <a:avLst/>
            </a:prstGeom>
            <a:ln w="63500">
              <a:solidFill>
                <a:schemeClr val="accent1">
                  <a:alpha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B647B7-2FF8-5FFB-3199-E1A675F9D9F1}"/>
                </a:ext>
              </a:extLst>
            </p:cNvPr>
            <p:cNvSpPr txBox="1"/>
            <p:nvPr/>
          </p:nvSpPr>
          <p:spPr>
            <a:xfrm>
              <a:off x="4652386" y="5618259"/>
              <a:ext cx="201971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ru-RU" sz="1800" dirty="0">
                  <a:solidFill>
                    <a:srgbClr val="0432FF"/>
                  </a:solidFill>
                  <a:latin typeface="Arial" panose="020B0604020202020204" pitchFamily="34" charset="0"/>
                </a:rPr>
                <a:t>Table template</a:t>
              </a:r>
              <a:endParaRPr lang="en-US" dirty="0">
                <a:solidFill>
                  <a:srgbClr val="0432FF"/>
                </a:solidFill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B37B020-CA90-3E11-EB5E-A476B97EA235}"/>
                </a:ext>
              </a:extLst>
            </p:cNvPr>
            <p:cNvSpPr/>
            <p:nvPr/>
          </p:nvSpPr>
          <p:spPr>
            <a:xfrm>
              <a:off x="6953462" y="5004079"/>
              <a:ext cx="5168202" cy="663191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020F301-D84F-242B-E8E7-C271E0645A09}"/>
              </a:ext>
            </a:extLst>
          </p:cNvPr>
          <p:cNvGrpSpPr/>
          <p:nvPr/>
        </p:nvGrpSpPr>
        <p:grpSpPr>
          <a:xfrm>
            <a:off x="6945088" y="1600590"/>
            <a:ext cx="5168202" cy="2810636"/>
            <a:chOff x="6945088" y="1600590"/>
            <a:chExt cx="5168202" cy="281063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7D5DC3F-C80E-4C91-2684-095B9109FB5D}"/>
                </a:ext>
              </a:extLst>
            </p:cNvPr>
            <p:cNvSpPr txBox="1"/>
            <p:nvPr/>
          </p:nvSpPr>
          <p:spPr>
            <a:xfrm>
              <a:off x="7055618" y="1600590"/>
              <a:ext cx="201971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ru-RU" sz="1800" dirty="0">
                  <a:solidFill>
                    <a:srgbClr val="0432FF"/>
                  </a:solidFill>
                  <a:latin typeface="Arial" panose="020B0604020202020204" pitchFamily="34" charset="0"/>
                </a:rPr>
                <a:t>List template</a:t>
              </a:r>
              <a:endParaRPr lang="en-US" dirty="0">
                <a:solidFill>
                  <a:srgbClr val="0432FF"/>
                </a:solidFill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D24CF5C-DACD-971B-D18F-4603476B654F}"/>
                </a:ext>
              </a:extLst>
            </p:cNvPr>
            <p:cNvCxnSpPr>
              <a:cxnSpLocks/>
            </p:cNvCxnSpPr>
            <p:nvPr/>
          </p:nvCxnSpPr>
          <p:spPr>
            <a:xfrm>
              <a:off x="8090597" y="1951055"/>
              <a:ext cx="0" cy="430404"/>
            </a:xfrm>
            <a:prstGeom prst="straightConnector1">
              <a:avLst/>
            </a:prstGeom>
            <a:ln w="63500">
              <a:solidFill>
                <a:schemeClr val="accent1">
                  <a:alpha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DB514DC-D415-0911-23B9-318925F57A3B}"/>
                </a:ext>
              </a:extLst>
            </p:cNvPr>
            <p:cNvSpPr/>
            <p:nvPr/>
          </p:nvSpPr>
          <p:spPr>
            <a:xfrm>
              <a:off x="6945088" y="2352989"/>
              <a:ext cx="5168202" cy="205823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FF08474-59EF-A192-0592-87FB678FA950}"/>
              </a:ext>
            </a:extLst>
          </p:cNvPr>
          <p:cNvSpPr txBox="1"/>
          <p:nvPr/>
        </p:nvSpPr>
        <p:spPr>
          <a:xfrm>
            <a:off x="143189" y="6020191"/>
            <a:ext cx="71126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To add properties in the create/edit form add in the settings: </a:t>
            </a:r>
            <a:r>
              <a:rPr lang="en-US" sz="1400" b="1" dirty="0"/>
              <a:t>"</a:t>
            </a:r>
            <a:r>
              <a:rPr lang="en-US" sz="1400" b="1" dirty="0" err="1"/>
              <a:t>IncludePropertiesForm</a:t>
            </a:r>
            <a:r>
              <a:rPr lang="en-US" sz="1400" b="1" dirty="0"/>
              <a:t>": 1</a:t>
            </a:r>
          </a:p>
        </p:txBody>
      </p:sp>
    </p:spTree>
    <p:extLst>
      <p:ext uri="{BB962C8B-B14F-4D97-AF65-F5344CB8AC3E}">
        <p14:creationId xmlns:p14="http://schemas.microsoft.com/office/powerpoint/2010/main" val="299387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7253219-F9F0-BFA6-FC92-8DFD5B601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85" y="1286189"/>
            <a:ext cx="5921465" cy="50245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Demo_1: Creating a new type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F9B3F-1D07-B500-3103-8B6DC68132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0985" y="6362393"/>
            <a:ext cx="6029011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altLang="ru-RU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https://inf.mdi.ruhr-uni-bochum.de/admintype/newitem</a:t>
            </a:r>
            <a:endParaRPr lang="en-US" altLang="ru-RU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buNone/>
            </a:pPr>
            <a:endParaRPr lang="en-US" altLang="ru-RU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84" y="787855"/>
            <a:ext cx="11248495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Create a new type (Administrator role): List Edit =&gt; Control Types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5FA0B3E-88EE-38D6-27BD-E94B2A2E3564}"/>
              </a:ext>
            </a:extLst>
          </p:cNvPr>
          <p:cNvCxnSpPr>
            <a:cxnSpLocks/>
          </p:cNvCxnSpPr>
          <p:nvPr/>
        </p:nvCxnSpPr>
        <p:spPr>
          <a:xfrm flipH="1">
            <a:off x="5918478" y="2523888"/>
            <a:ext cx="1962924" cy="0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52">
            <a:extLst>
              <a:ext uri="{FF2B5EF4-FFF2-40B4-BE49-F238E27FC236}">
                <a16:creationId xmlns:a16="http://schemas.microsoft.com/office/drawing/2014/main" id="{33063114-FBAA-B221-1141-3C23A620D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6571" y="2306906"/>
            <a:ext cx="4191693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Base </a:t>
            </a:r>
            <a:r>
              <a:rPr lang="en-US" altLang="ru-RU" sz="2133" dirty="0">
                <a:solidFill>
                  <a:schemeClr val="tx1"/>
                </a:solidFill>
                <a:latin typeface="Arial" panose="020B0604020202020204" pitchFamily="34" charset="0"/>
              </a:rPr>
              <a:t>(inherited functionality)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37EFC6A-A987-8153-AA20-1CC3EDE87285}"/>
              </a:ext>
            </a:extLst>
          </p:cNvPr>
          <p:cNvCxnSpPr>
            <a:cxnSpLocks/>
          </p:cNvCxnSpPr>
          <p:nvPr/>
        </p:nvCxnSpPr>
        <p:spPr>
          <a:xfrm flipH="1">
            <a:off x="5920154" y="3419864"/>
            <a:ext cx="1962924" cy="0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52">
            <a:extLst>
              <a:ext uri="{FF2B5EF4-FFF2-40B4-BE49-F238E27FC236}">
                <a16:creationId xmlns:a16="http://schemas.microsoft.com/office/drawing/2014/main" id="{1703990B-5F08-AE92-1EDB-587FE5925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8247" y="3202882"/>
            <a:ext cx="4191693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Basic validator </a:t>
            </a:r>
            <a:r>
              <a:rPr lang="en-US" altLang="ru-RU" sz="2133" dirty="0">
                <a:solidFill>
                  <a:schemeClr val="tx1"/>
                </a:solidFill>
                <a:latin typeface="Arial" panose="020B0604020202020204" pitchFamily="34" charset="0"/>
              </a:rPr>
              <a:t>(ok)</a:t>
            </a:r>
          </a:p>
        </p:txBody>
      </p:sp>
    </p:spTree>
    <p:extLst>
      <p:ext uri="{BB962C8B-B14F-4D97-AF65-F5344CB8AC3E}">
        <p14:creationId xmlns:p14="http://schemas.microsoft.com/office/powerpoint/2010/main" val="1723952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004A09-DD67-79DE-C8E7-F0AC9B477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462" y="934496"/>
            <a:ext cx="6379058" cy="5184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Demo_1: Hands on </a:t>
            </a:r>
            <a:r>
              <a:rPr lang="en-US"/>
              <a:t>the labs!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F9B3F-1D07-B500-3103-8B6DC68132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0985" y="6362393"/>
            <a:ext cx="6029011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endParaRPr lang="ru-RU" altLang="ru-RU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85" y="787855"/>
            <a:ext cx="5430500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Repeat properties set: </a:t>
            </a: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_Template</a:t>
            </a:r>
          </a:p>
        </p:txBody>
      </p:sp>
      <p:sp>
        <p:nvSpPr>
          <p:cNvPr id="11" name="Text Box 52">
            <a:extLst>
              <a:ext uri="{FF2B5EF4-FFF2-40B4-BE49-F238E27FC236}">
                <a16:creationId xmlns:a16="http://schemas.microsoft.com/office/drawing/2014/main" id="{53137742-6DF6-5853-81C7-E4E156D0D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726" y="1270252"/>
            <a:ext cx="4506541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srgbClr val="FFC000"/>
                </a:solidFill>
                <a:latin typeface="Arial" panose="020B0604020202020204" pitchFamily="34" charset="0"/>
              </a:rPr>
              <a:t>Table Properties</a:t>
            </a:r>
            <a:endParaRPr lang="en-US" altLang="ru-RU" sz="2133" dirty="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D3027C5-7290-C60C-36BB-2B47C0CF6963}"/>
              </a:ext>
            </a:extLst>
          </p:cNvPr>
          <p:cNvCxnSpPr>
            <a:cxnSpLocks/>
          </p:cNvCxnSpPr>
          <p:nvPr/>
        </p:nvCxnSpPr>
        <p:spPr>
          <a:xfrm>
            <a:off x="2461846" y="1500631"/>
            <a:ext cx="3285811" cy="649716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1D4E767-3902-8680-1549-80A3B4C9CEF1}"/>
              </a:ext>
            </a:extLst>
          </p:cNvPr>
          <p:cNvCxnSpPr>
            <a:cxnSpLocks/>
          </p:cNvCxnSpPr>
          <p:nvPr/>
        </p:nvCxnSpPr>
        <p:spPr>
          <a:xfrm>
            <a:off x="2481943" y="1517301"/>
            <a:ext cx="3225521" cy="4099728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01E461A-3D0B-7DC2-850F-0F04633AE347}"/>
              </a:ext>
            </a:extLst>
          </p:cNvPr>
          <p:cNvCxnSpPr>
            <a:cxnSpLocks/>
          </p:cNvCxnSpPr>
          <p:nvPr/>
        </p:nvCxnSpPr>
        <p:spPr>
          <a:xfrm>
            <a:off x="2471895" y="1497204"/>
            <a:ext cx="3235569" cy="4481565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52">
            <a:extLst>
              <a:ext uri="{FF2B5EF4-FFF2-40B4-BE49-F238E27FC236}">
                <a16:creationId xmlns:a16="http://schemas.microsoft.com/office/drawing/2014/main" id="{E341B544-DCA0-2764-9904-C0E668DFC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6500" y="478032"/>
            <a:ext cx="1650644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srgbClr val="0432FF"/>
                </a:solidFill>
                <a:latin typeface="Arial" panose="020B0604020202020204" pitchFamily="34" charset="0"/>
              </a:rPr>
              <a:t>Sort Code</a:t>
            </a:r>
            <a:endParaRPr lang="en-US" altLang="ru-RU" sz="2133" dirty="0">
              <a:solidFill>
                <a:srgbClr val="0432FF"/>
              </a:solidFill>
              <a:latin typeface="Arial" panose="020B0604020202020204" pitchFamily="34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1F27170-A5D7-52C2-ED15-42F4D8C6688D}"/>
              </a:ext>
            </a:extLst>
          </p:cNvPr>
          <p:cNvCxnSpPr>
            <a:cxnSpLocks/>
          </p:cNvCxnSpPr>
          <p:nvPr/>
        </p:nvCxnSpPr>
        <p:spPr>
          <a:xfrm flipH="1">
            <a:off x="6440993" y="773723"/>
            <a:ext cx="1627833" cy="773723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B1DAB3F9-893D-699A-57B8-8A12CB587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547" y="5380801"/>
            <a:ext cx="4843774" cy="8738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9" name="Text Box 52">
            <a:extLst>
              <a:ext uri="{FF2B5EF4-FFF2-40B4-BE49-F238E27FC236}">
                <a16:creationId xmlns:a16="http://schemas.microsoft.com/office/drawing/2014/main" id="{8A796445-4B48-B9E0-5E72-489DD1FF1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62" y="4919402"/>
            <a:ext cx="5428825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Table example </a:t>
            </a: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(according to template)</a:t>
            </a:r>
          </a:p>
        </p:txBody>
      </p:sp>
      <p:sp>
        <p:nvSpPr>
          <p:cNvPr id="40" name="Text Box 52">
            <a:extLst>
              <a:ext uri="{FF2B5EF4-FFF2-40B4-BE49-F238E27FC236}">
                <a16:creationId xmlns:a16="http://schemas.microsoft.com/office/drawing/2014/main" id="{4BF33312-FAFF-B7E1-57BC-413024C4A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7450" y="2542234"/>
            <a:ext cx="1670740" cy="10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Other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(non-table)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properties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9446BA8-DB33-F017-120F-ED267131EDE9}"/>
              </a:ext>
            </a:extLst>
          </p:cNvPr>
          <p:cNvCxnSpPr>
            <a:cxnSpLocks/>
          </p:cNvCxnSpPr>
          <p:nvPr/>
        </p:nvCxnSpPr>
        <p:spPr>
          <a:xfrm>
            <a:off x="2481943" y="1507253"/>
            <a:ext cx="0" cy="3486778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Box 52">
            <a:extLst>
              <a:ext uri="{FF2B5EF4-FFF2-40B4-BE49-F238E27FC236}">
                <a16:creationId xmlns:a16="http://schemas.microsoft.com/office/drawing/2014/main" id="{74608B7D-FC80-DAAB-CAC3-6B1FB4787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172" y="3363580"/>
            <a:ext cx="1648968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Separators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6492F1C-DB33-43D9-2F11-AEF1FB20F3F4}"/>
              </a:ext>
            </a:extLst>
          </p:cNvPr>
          <p:cNvCxnSpPr>
            <a:cxnSpLocks/>
            <a:stCxn id="45" idx="3"/>
          </p:cNvCxnSpPr>
          <p:nvPr/>
        </p:nvCxnSpPr>
        <p:spPr>
          <a:xfrm flipV="1">
            <a:off x="9797140" y="3064747"/>
            <a:ext cx="291403" cy="509115"/>
          </a:xfrm>
          <a:prstGeom prst="straightConnector1">
            <a:avLst/>
          </a:prstGeom>
          <a:ln w="63500">
            <a:solidFill>
              <a:schemeClr val="tx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C813F5A-FB32-81FB-9FAE-03B6AA299726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9797140" y="3573862"/>
            <a:ext cx="261258" cy="274656"/>
          </a:xfrm>
          <a:prstGeom prst="straightConnector1">
            <a:avLst/>
          </a:prstGeom>
          <a:ln w="63500">
            <a:solidFill>
              <a:schemeClr val="tx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65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636D36-C8F0-F185-1BAE-1D88E4824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77" y="1251318"/>
            <a:ext cx="8097380" cy="39534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Demo_1: Edit form for properties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F9B3F-1D07-B500-3103-8B6DC68132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0985" y="6362393"/>
            <a:ext cx="6029011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endParaRPr lang="en-US" altLang="ru-RU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84" y="787855"/>
            <a:ext cx="11248495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Arial" panose="020B0604020202020204" pitchFamily="34" charset="0"/>
              </a:rPr>
              <a:t>Create a new object and edit properties according to the template</a:t>
            </a:r>
          </a:p>
        </p:txBody>
      </p:sp>
      <p:sp>
        <p:nvSpPr>
          <p:cNvPr id="4" name="Text Box 52">
            <a:extLst>
              <a:ext uri="{FF2B5EF4-FFF2-40B4-BE49-F238E27FC236}">
                <a16:creationId xmlns:a16="http://schemas.microsoft.com/office/drawing/2014/main" id="{EC1B9EA1-4C58-0462-5DA0-84652D463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2040" y="1590124"/>
            <a:ext cx="1918451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schemeClr val="accent1"/>
                </a:solidFill>
                <a:latin typeface="Arial" panose="020B0604020202020204" pitchFamily="34" charset="0"/>
              </a:rPr>
              <a:t>Separators</a:t>
            </a:r>
            <a:endParaRPr lang="en-US" altLang="ru-RU" sz="2133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5FA0B3E-88EE-38D6-27BD-E94B2A2E3564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8129116" y="1800406"/>
            <a:ext cx="1962924" cy="0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1255C0E-80FB-A66E-1898-6B6CE6D2E8BE}"/>
              </a:ext>
            </a:extLst>
          </p:cNvPr>
          <p:cNvCxnSpPr>
            <a:cxnSpLocks/>
          </p:cNvCxnSpPr>
          <p:nvPr/>
        </p:nvCxnSpPr>
        <p:spPr>
          <a:xfrm flipH="1">
            <a:off x="8119068" y="1802080"/>
            <a:ext cx="1984695" cy="2267502"/>
          </a:xfrm>
          <a:prstGeom prst="straightConnector1">
            <a:avLst/>
          </a:prstGeom>
          <a:ln w="63500">
            <a:solidFill>
              <a:schemeClr val="accent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52">
            <a:extLst>
              <a:ext uri="{FF2B5EF4-FFF2-40B4-BE49-F238E27FC236}">
                <a16:creationId xmlns:a16="http://schemas.microsoft.com/office/drawing/2014/main" id="{D85091C7-1130-93F2-2652-57E540856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5737" y="2466003"/>
            <a:ext cx="3632333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srgbClr val="FFC000"/>
                </a:solidFill>
                <a:latin typeface="Arial" panose="020B0604020202020204" pitchFamily="34" charset="0"/>
              </a:rPr>
              <a:t>Property </a:t>
            </a:r>
            <a:r>
              <a:rPr lang="en-US" altLang="ru-RU" sz="2133" dirty="0">
                <a:solidFill>
                  <a:srgbClr val="FFC000"/>
                </a:solidFill>
                <a:latin typeface="Arial" panose="020B0604020202020204" pitchFamily="34" charset="0"/>
              </a:rPr>
              <a:t>(out of template)</a:t>
            </a:r>
          </a:p>
        </p:txBody>
      </p:sp>
      <p:sp>
        <p:nvSpPr>
          <p:cNvPr id="16" name="Text Box 52">
            <a:extLst>
              <a:ext uri="{FF2B5EF4-FFF2-40B4-BE49-F238E27FC236}">
                <a16:creationId xmlns:a16="http://schemas.microsoft.com/office/drawing/2014/main" id="{33063114-FBAA-B221-1141-3C23A620D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967" y="1975305"/>
            <a:ext cx="3632333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Missing value</a:t>
            </a:r>
            <a:endParaRPr lang="en-US" altLang="ru-RU" sz="2133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0625335-2B41-C9E6-71BE-CAD596B3B447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8140839" y="2666236"/>
            <a:ext cx="294898" cy="10049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51BAF63-857F-8BB6-6D3A-D696E105B006}"/>
              </a:ext>
            </a:extLst>
          </p:cNvPr>
          <p:cNvCxnSpPr>
            <a:cxnSpLocks/>
          </p:cNvCxnSpPr>
          <p:nvPr/>
        </p:nvCxnSpPr>
        <p:spPr>
          <a:xfrm flipH="1" flipV="1">
            <a:off x="7881250" y="2165491"/>
            <a:ext cx="294898" cy="10049"/>
          </a:xfrm>
          <a:prstGeom prst="straightConnector1">
            <a:avLst/>
          </a:prstGeom>
          <a:ln w="63500">
            <a:solidFill>
              <a:schemeClr val="tx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52">
            <a:extLst>
              <a:ext uri="{FF2B5EF4-FFF2-40B4-BE49-F238E27FC236}">
                <a16:creationId xmlns:a16="http://schemas.microsoft.com/office/drawing/2014/main" id="{6505F50B-C9FC-77CE-D1A5-EC76ABF06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1121" y="3464140"/>
            <a:ext cx="2096611" cy="107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srgbClr val="00B050"/>
                </a:solidFill>
                <a:latin typeface="Arial" panose="020B0604020202020204" pitchFamily="34" charset="0"/>
              </a:rPr>
              <a:t>Filled values </a:t>
            </a:r>
            <a:r>
              <a:rPr lang="en-US" altLang="ru-RU" sz="2133" dirty="0">
                <a:solidFill>
                  <a:srgbClr val="00B050"/>
                </a:solidFill>
                <a:latin typeface="Arial" panose="020B0604020202020204" pitchFamily="34" charset="0"/>
              </a:rPr>
              <a:t>(according to template)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9CE283-C9AB-644B-A404-A94FA9EE75E5}"/>
              </a:ext>
            </a:extLst>
          </p:cNvPr>
          <p:cNvCxnSpPr>
            <a:cxnSpLocks/>
          </p:cNvCxnSpPr>
          <p:nvPr/>
        </p:nvCxnSpPr>
        <p:spPr>
          <a:xfrm flipH="1" flipV="1">
            <a:off x="8110694" y="3188754"/>
            <a:ext cx="1807029" cy="298024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3CF3B5D-9DA9-2DC5-3BDD-3D286ABA48F6}"/>
              </a:ext>
            </a:extLst>
          </p:cNvPr>
          <p:cNvCxnSpPr>
            <a:cxnSpLocks/>
          </p:cNvCxnSpPr>
          <p:nvPr/>
        </p:nvCxnSpPr>
        <p:spPr>
          <a:xfrm flipH="1">
            <a:off x="8122417" y="3622508"/>
            <a:ext cx="1775209" cy="0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4E3083A-A4D2-8413-B24A-017BC6CD509E}"/>
              </a:ext>
            </a:extLst>
          </p:cNvPr>
          <p:cNvCxnSpPr>
            <a:cxnSpLocks/>
          </p:cNvCxnSpPr>
          <p:nvPr/>
        </p:nvCxnSpPr>
        <p:spPr>
          <a:xfrm flipH="1">
            <a:off x="8114049" y="4418001"/>
            <a:ext cx="1775209" cy="0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1F7C12C-1846-6DCC-4835-7D4795E97D4B}"/>
              </a:ext>
            </a:extLst>
          </p:cNvPr>
          <p:cNvCxnSpPr>
            <a:cxnSpLocks/>
          </p:cNvCxnSpPr>
          <p:nvPr/>
        </p:nvCxnSpPr>
        <p:spPr>
          <a:xfrm flipH="1">
            <a:off x="8115724" y="4541855"/>
            <a:ext cx="1791951" cy="329997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028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326115" y="1636370"/>
            <a:ext cx="11495314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2800" dirty="0"/>
          </a:p>
          <a:p>
            <a:pPr algn="ctr"/>
            <a:r>
              <a:rPr lang="de-DE" sz="8800" dirty="0"/>
              <a:t>Q&amp;A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3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dirty="0">
                <a:hlinkClick r:id="rId4"/>
              </a:rPr>
              <a:t>https://vdudarev.ru</a:t>
            </a:r>
            <a:endParaRPr lang="en-US" dirty="0"/>
          </a:p>
          <a:p>
            <a:pPr indent="0">
              <a:buFont typeface="+mj-lt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563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20B6A8-B14A-5A05-839C-0E38AEED03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83822-08D7-C286-B58E-77398B2FAE25}"/>
              </a:ext>
            </a:extLst>
          </p:cNvPr>
          <p:cNvSpPr txBox="1"/>
          <p:nvPr/>
        </p:nvSpPr>
        <p:spPr>
          <a:xfrm>
            <a:off x="130629" y="1286811"/>
            <a:ext cx="1178671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Understanding (list) templates (with synthesis documents)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Understanding table templates (with sputter rates table)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Add Object Type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Create a Template (for table and scalar properties)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Add Data with the Template</a:t>
            </a:r>
            <a:endParaRPr lang="ru-RU" sz="32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089115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6111930"/>
          </a:xfrm>
        </p:spPr>
        <p:txBody>
          <a:bodyPr/>
          <a:lstStyle/>
          <a:p>
            <a:pPr algn="ctr"/>
            <a:r>
              <a:rPr lang="en-US" dirty="0"/>
              <a:t>List Templates</a:t>
            </a:r>
            <a:br>
              <a:rPr lang="en-US" sz="3733" dirty="0"/>
            </a:b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157454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1F9B47-009E-6FF3-1DB2-0D354DCCD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295" y="1577592"/>
            <a:ext cx="6211527" cy="468096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de-DE" dirty="0" err="1"/>
              <a:t>Object‘s</a:t>
            </a:r>
            <a:r>
              <a:rPr lang="de-DE" dirty="0"/>
              <a:t> F</a:t>
            </a:r>
            <a:r>
              <a:rPr lang="en-US" sz="3733" dirty="0" err="1"/>
              <a:t>lexibility</a:t>
            </a:r>
            <a:r>
              <a:rPr lang="en-US" sz="3733" dirty="0"/>
              <a:t>: Properties with Separators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0743" y="6362393"/>
            <a:ext cx="6671581" cy="485999"/>
          </a:xfrm>
        </p:spPr>
        <p:txBody>
          <a:bodyPr/>
          <a:lstStyle/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https://mdi.matinf.pro/object/241113-k3-1-109092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6" y="790465"/>
            <a:ext cx="1205504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Use case: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add additional properties values to object and afterward make search on them.</a:t>
            </a:r>
          </a:p>
          <a:p>
            <a:pPr defTabSz="914377">
              <a:spcBef>
                <a:spcPts val="120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1800" b="1">
                <a:solidFill>
                  <a:prstClr val="black"/>
                </a:solidFill>
                <a:latin typeface="+mn-lt"/>
              </a:rPr>
              <a:t>associate typed properties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with object		    </a:t>
            </a:r>
            <a:r>
              <a:rPr lang="en-US" altLang="ru-RU" sz="2000" b="1" dirty="0">
                <a:solidFill>
                  <a:prstClr val="black"/>
                </a:solidFill>
                <a:latin typeface="+mn-lt"/>
              </a:rPr>
              <a:t>Synthesis parameters</a:t>
            </a:r>
            <a:endParaRPr lang="ru-RU" altLang="ru-RU" sz="2000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54B464-8E1A-729E-77FC-02F4DC752E78}"/>
              </a:ext>
            </a:extLst>
          </p:cNvPr>
          <p:cNvSpPr txBox="1"/>
          <p:nvPr/>
        </p:nvSpPr>
        <p:spPr>
          <a:xfrm>
            <a:off x="90435" y="3437763"/>
            <a:ext cx="27532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Separators</a:t>
            </a:r>
          </a:p>
          <a:p>
            <a:r>
              <a:rPr lang="en-US" dirty="0">
                <a:solidFill>
                  <a:prstClr val="black"/>
                </a:solidFill>
              </a:rPr>
              <a:t>(logical blocks)</a:t>
            </a: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53F0223-00F4-9526-4A34-585AEDCBEA47}"/>
              </a:ext>
            </a:extLst>
          </p:cNvPr>
          <p:cNvCxnSpPr>
            <a:cxnSpLocks/>
          </p:cNvCxnSpPr>
          <p:nvPr/>
        </p:nvCxnSpPr>
        <p:spPr>
          <a:xfrm>
            <a:off x="3023694" y="5305530"/>
            <a:ext cx="0" cy="984738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97F8C9A-A1A1-13F1-6F94-B59C898170D8}"/>
              </a:ext>
            </a:extLst>
          </p:cNvPr>
          <p:cNvCxnSpPr>
            <a:cxnSpLocks/>
          </p:cNvCxnSpPr>
          <p:nvPr/>
        </p:nvCxnSpPr>
        <p:spPr>
          <a:xfrm flipV="1">
            <a:off x="1416818" y="1969477"/>
            <a:ext cx="1718268" cy="1617785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DA22022-A4A7-9541-636D-B7A5DA28E314}"/>
              </a:ext>
            </a:extLst>
          </p:cNvPr>
          <p:cNvSpPr txBox="1"/>
          <p:nvPr/>
        </p:nvSpPr>
        <p:spPr>
          <a:xfrm rot="16200000">
            <a:off x="2226548" y="5624120"/>
            <a:ext cx="10868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 err="1">
                <a:solidFill>
                  <a:prstClr val="black"/>
                </a:solidFill>
                <a:latin typeface="+mn-lt"/>
              </a:rPr>
              <a:t>SortCode</a:t>
            </a:r>
            <a:endParaRPr lang="en-US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9E00067-8C1F-0656-229E-20CEC177DFC9}"/>
              </a:ext>
            </a:extLst>
          </p:cNvPr>
          <p:cNvCxnSpPr>
            <a:cxnSpLocks/>
          </p:cNvCxnSpPr>
          <p:nvPr/>
        </p:nvCxnSpPr>
        <p:spPr>
          <a:xfrm>
            <a:off x="1426866" y="3677697"/>
            <a:ext cx="1688123" cy="1467059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04A49D4-1AD9-2F3A-9BF5-B5925A56308A}"/>
              </a:ext>
            </a:extLst>
          </p:cNvPr>
          <p:cNvSpPr txBox="1"/>
          <p:nvPr/>
        </p:nvSpPr>
        <p:spPr>
          <a:xfrm rot="16200000">
            <a:off x="2067028" y="3233026"/>
            <a:ext cx="1625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Values Types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5DE5A0-9079-F170-1892-2A88CF9291DC}"/>
              </a:ext>
            </a:extLst>
          </p:cNvPr>
          <p:cNvSpPr txBox="1"/>
          <p:nvPr/>
        </p:nvSpPr>
        <p:spPr>
          <a:xfrm>
            <a:off x="9338270" y="687861"/>
            <a:ext cx="1805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Measurement Units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9C92026-EFF6-0D29-DDEC-1000DC5049D4}"/>
              </a:ext>
            </a:extLst>
          </p:cNvPr>
          <p:cNvCxnSpPr>
            <a:cxnSpLocks/>
          </p:cNvCxnSpPr>
          <p:nvPr/>
        </p:nvCxnSpPr>
        <p:spPr>
          <a:xfrm flipH="1">
            <a:off x="8902842" y="1075170"/>
            <a:ext cx="964642" cy="622998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669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A85EEB-D489-8EB6-3290-7F9459435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7" y="2218216"/>
            <a:ext cx="6639854" cy="13188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44B7E8-585E-C925-8522-A19FA25333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1372" y="1798655"/>
            <a:ext cx="4980628" cy="41700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200786C-8958-A0F8-6F02-E02D6FD3D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495" y="4153355"/>
            <a:ext cx="4642340" cy="21069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en-US" sz="3600" dirty="0"/>
              <a:t>Extended Properties</a:t>
            </a:r>
            <a:r>
              <a:rPr lang="en-US" sz="3733" dirty="0"/>
              <a:t>: Defining a Template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0743" y="6362393"/>
            <a:ext cx="6671581" cy="485999"/>
          </a:xfrm>
        </p:spPr>
        <p:txBody>
          <a:bodyPr/>
          <a:lstStyle/>
          <a:p>
            <a:pPr indent="0" defTabSz="914377">
              <a:buNone/>
            </a:pPr>
            <a:r>
              <a:rPr lang="en-US" dirty="0">
                <a:hlinkClick r:id="rId6"/>
              </a:rPr>
              <a:t>https://mdi.matinf.pro/adminobject/edititem/109092/?returl=%2Fobject%2F241113-k3-1-109092</a:t>
            </a:r>
            <a:endParaRPr lang="en-US" dirty="0"/>
          </a:p>
          <a:p>
            <a:pPr indent="0" defTabSz="914377">
              <a:buNone/>
            </a:pPr>
            <a:r>
              <a:rPr lang="en-US" dirty="0">
                <a:hlinkClick r:id="rId7"/>
              </a:rPr>
              <a:t>https://mdi.matinf.pro/object/_template-12865</a:t>
            </a:r>
            <a:endParaRPr lang="en-US" dirty="0"/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6" y="790465"/>
            <a:ext cx="1205504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Use case: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to facilitated data edit we need to template extended properties for specified.</a:t>
            </a:r>
          </a:p>
          <a:p>
            <a:pPr defTabSz="914377">
              <a:spcBef>
                <a:spcPts val="120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Task: create template for synthesis parameters =&gt;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create object with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“_Template”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name.</a:t>
            </a:r>
          </a:p>
          <a:p>
            <a:pPr defTabSz="914377">
              <a:spcBef>
                <a:spcPts val="120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1) Create separators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, blue captions to create named sections (if required)</a:t>
            </a:r>
          </a:p>
          <a:p>
            <a:pPr marL="457200" indent="-457200" defTabSz="914377">
              <a:spcBef>
                <a:spcPts val="1200"/>
              </a:spcBef>
              <a:buAutoNum type="arabicParenR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457200" indent="-457200" defTabSz="914377">
              <a:spcBef>
                <a:spcPts val="1200"/>
              </a:spcBef>
              <a:buAutoNum type="arabicParenR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457200" indent="-457200" defTabSz="914377">
              <a:spcBef>
                <a:spcPts val="1200"/>
              </a:spcBef>
              <a:buAutoNum type="arabicParenR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457200" indent="-457200" defTabSz="914377">
              <a:spcBef>
                <a:spcPts val="1200"/>
              </a:spcBef>
              <a:buAutoNum type="arabicParenR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120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2) Create placeholders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(float, int, string)</a:t>
            </a:r>
            <a:endParaRPr lang="ru-RU" altLang="ru-RU" sz="2000" dirty="0">
              <a:solidFill>
                <a:srgbClr val="0070C0"/>
              </a:solidFill>
              <a:latin typeface="+mn-lt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5FC997F-010A-C030-87BC-818A4B492FE9}"/>
              </a:ext>
            </a:extLst>
          </p:cNvPr>
          <p:cNvCxnSpPr>
            <a:cxnSpLocks/>
          </p:cNvCxnSpPr>
          <p:nvPr/>
        </p:nvCxnSpPr>
        <p:spPr>
          <a:xfrm flipV="1">
            <a:off x="954593" y="2200588"/>
            <a:ext cx="6290269" cy="763676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D02B2CA-C0A7-6CF3-153D-C7897436AD89}"/>
              </a:ext>
            </a:extLst>
          </p:cNvPr>
          <p:cNvCxnSpPr>
            <a:cxnSpLocks/>
          </p:cNvCxnSpPr>
          <p:nvPr/>
        </p:nvCxnSpPr>
        <p:spPr>
          <a:xfrm>
            <a:off x="974690" y="3486778"/>
            <a:ext cx="6260123" cy="904352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1697138-8799-E1A5-593C-E1AB4C5934DD}"/>
              </a:ext>
            </a:extLst>
          </p:cNvPr>
          <p:cNvCxnSpPr>
            <a:cxnSpLocks/>
          </p:cNvCxnSpPr>
          <p:nvPr/>
        </p:nvCxnSpPr>
        <p:spPr>
          <a:xfrm flipV="1">
            <a:off x="1358203" y="3165231"/>
            <a:ext cx="6087626" cy="1961102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788A53A-EEC9-5077-5BFB-822E37FB1A03}"/>
              </a:ext>
            </a:extLst>
          </p:cNvPr>
          <p:cNvSpPr txBox="1"/>
          <p:nvPr/>
        </p:nvSpPr>
        <p:spPr>
          <a:xfrm>
            <a:off x="9810540" y="758203"/>
            <a:ext cx="18053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Measurement Units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D33D3B8-EF22-B717-C9E2-5D417FB4A7A8}"/>
              </a:ext>
            </a:extLst>
          </p:cNvPr>
          <p:cNvCxnSpPr>
            <a:cxnSpLocks/>
          </p:cNvCxnSpPr>
          <p:nvPr/>
        </p:nvCxnSpPr>
        <p:spPr>
          <a:xfrm>
            <a:off x="11193864" y="1195753"/>
            <a:ext cx="321547" cy="1537399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801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5ED6A2-01E4-4A10-5DBA-5D2867DAE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0579" y="1699794"/>
            <a:ext cx="6797241" cy="4547084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en-US" sz="3600" dirty="0"/>
              <a:t>Extended Properties</a:t>
            </a:r>
            <a:r>
              <a:rPr lang="en-US" sz="3733" dirty="0"/>
              <a:t>: Using Template</a:t>
            </a:r>
            <a:r>
              <a:rPr lang="ru-RU" sz="3733" dirty="0"/>
              <a:t> </a:t>
            </a:r>
            <a:r>
              <a:rPr lang="en-US" sz="3733" dirty="0"/>
              <a:t>to fill in data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0743" y="6362393"/>
            <a:ext cx="6671581" cy="485999"/>
          </a:xfrm>
        </p:spPr>
        <p:txBody>
          <a:bodyPr/>
          <a:lstStyle/>
          <a:p>
            <a:pPr indent="0" defTabSz="914377">
              <a:buNone/>
            </a:pPr>
            <a:r>
              <a:rPr lang="en-US" dirty="0">
                <a:hlinkClick r:id="rId4"/>
              </a:rPr>
              <a:t>https://mdi.matinf.pro/object/241113-k3-1-109092</a:t>
            </a:r>
            <a:endParaRPr lang="en-US" dirty="0"/>
          </a:p>
          <a:p>
            <a:pPr indent="0" defTabSz="914377">
              <a:buNone/>
            </a:pPr>
            <a:r>
              <a:rPr lang="en-US" dirty="0">
                <a:hlinkClick r:id="rId5"/>
              </a:rPr>
              <a:t>https://mdi.matinf.pro/properties/edititem/109092</a:t>
            </a:r>
            <a:endParaRPr lang="en-US" dirty="0"/>
          </a:p>
          <a:p>
            <a:pPr indent="0" defTabSz="914377">
              <a:buNone/>
            </a:pPr>
            <a:endParaRPr lang="en-US" dirty="0"/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6" y="790465"/>
            <a:ext cx="1205504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Use case: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take advantage of created template during data input.</a:t>
            </a:r>
          </a:p>
          <a:p>
            <a:pPr defTabSz="914377">
              <a:spcBef>
                <a:spcPts val="120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edit synthesis properties.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7A199D-88FD-94D7-3D2B-506EB85846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1188" y="904351"/>
            <a:ext cx="5596932" cy="7545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51A50B-B62B-7DCC-C118-25DB737DA7E4}"/>
              </a:ext>
            </a:extLst>
          </p:cNvPr>
          <p:cNvSpPr txBox="1"/>
          <p:nvPr/>
        </p:nvSpPr>
        <p:spPr>
          <a:xfrm>
            <a:off x="90435" y="3437763"/>
            <a:ext cx="27532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Separators</a:t>
            </a:r>
          </a:p>
          <a:p>
            <a:r>
              <a:rPr lang="en-US" dirty="0">
                <a:solidFill>
                  <a:prstClr val="black"/>
                </a:solidFill>
              </a:rPr>
              <a:t>(logical blocks)</a:t>
            </a: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98A2B70-3862-19B0-C394-5D3B9E04ACFB}"/>
              </a:ext>
            </a:extLst>
          </p:cNvPr>
          <p:cNvCxnSpPr>
            <a:cxnSpLocks/>
          </p:cNvCxnSpPr>
          <p:nvPr/>
        </p:nvCxnSpPr>
        <p:spPr>
          <a:xfrm>
            <a:off x="2772486" y="3094893"/>
            <a:ext cx="0" cy="984738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12DCB14-891D-C454-9A36-0A84738C17C7}"/>
              </a:ext>
            </a:extLst>
          </p:cNvPr>
          <p:cNvCxnSpPr>
            <a:cxnSpLocks/>
          </p:cNvCxnSpPr>
          <p:nvPr/>
        </p:nvCxnSpPr>
        <p:spPr>
          <a:xfrm flipV="1">
            <a:off x="1416818" y="2049864"/>
            <a:ext cx="1758461" cy="1537398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5DFBBF2-F074-F1DB-6DF0-4BF8007B260B}"/>
              </a:ext>
            </a:extLst>
          </p:cNvPr>
          <p:cNvSpPr txBox="1"/>
          <p:nvPr/>
        </p:nvSpPr>
        <p:spPr>
          <a:xfrm rot="16200000">
            <a:off x="1975340" y="3413483"/>
            <a:ext cx="10868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 err="1">
                <a:solidFill>
                  <a:prstClr val="black"/>
                </a:solidFill>
                <a:latin typeface="+mn-lt"/>
              </a:rPr>
              <a:t>SortCode</a:t>
            </a:r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8C8424F-BED8-06F3-D022-D62E74B851A7}"/>
              </a:ext>
            </a:extLst>
          </p:cNvPr>
          <p:cNvCxnSpPr>
            <a:cxnSpLocks/>
          </p:cNvCxnSpPr>
          <p:nvPr/>
        </p:nvCxnSpPr>
        <p:spPr>
          <a:xfrm>
            <a:off x="1426866" y="3677697"/>
            <a:ext cx="1788607" cy="1286189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6EF5128-9BEC-6C7A-90EC-080B6CBFA818}"/>
              </a:ext>
            </a:extLst>
          </p:cNvPr>
          <p:cNvSpPr txBox="1"/>
          <p:nvPr/>
        </p:nvSpPr>
        <p:spPr>
          <a:xfrm rot="16200000">
            <a:off x="2197656" y="3233026"/>
            <a:ext cx="1625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Values Types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4078FA-CFA2-5B0A-2610-BFD13742E758}"/>
              </a:ext>
            </a:extLst>
          </p:cNvPr>
          <p:cNvSpPr txBox="1"/>
          <p:nvPr/>
        </p:nvSpPr>
        <p:spPr>
          <a:xfrm>
            <a:off x="10482106" y="2766196"/>
            <a:ext cx="15357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Empty values</a:t>
            </a:r>
          </a:p>
          <a:p>
            <a:r>
              <a:rPr lang="en-US" dirty="0">
                <a:solidFill>
                  <a:prstClr val="black"/>
                </a:solidFill>
              </a:rPr>
              <a:t>(white)</a:t>
            </a:r>
            <a:endParaRPr lang="en-US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BD58DD8-EA68-1122-4BB2-4FFC96B05C6B}"/>
              </a:ext>
            </a:extLst>
          </p:cNvPr>
          <p:cNvCxnSpPr>
            <a:cxnSpLocks/>
          </p:cNvCxnSpPr>
          <p:nvPr/>
        </p:nvCxnSpPr>
        <p:spPr>
          <a:xfrm flipH="1">
            <a:off x="7676941" y="3096565"/>
            <a:ext cx="283531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2C70C29-2B20-CCA8-FAE7-EF55012FB500}"/>
              </a:ext>
            </a:extLst>
          </p:cNvPr>
          <p:cNvSpPr txBox="1"/>
          <p:nvPr/>
        </p:nvSpPr>
        <p:spPr>
          <a:xfrm>
            <a:off x="10544070" y="4114353"/>
            <a:ext cx="15357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Filled values</a:t>
            </a:r>
          </a:p>
          <a:p>
            <a:r>
              <a:rPr lang="en-US" dirty="0">
                <a:solidFill>
                  <a:prstClr val="black"/>
                </a:solidFill>
              </a:rPr>
              <a:t>(green)</a:t>
            </a:r>
            <a:endParaRPr lang="en-US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EA55790-6E97-5EAE-C3BB-600606937D99}"/>
              </a:ext>
            </a:extLst>
          </p:cNvPr>
          <p:cNvCxnSpPr>
            <a:cxnSpLocks/>
          </p:cNvCxnSpPr>
          <p:nvPr/>
        </p:nvCxnSpPr>
        <p:spPr>
          <a:xfrm flipH="1">
            <a:off x="7717134" y="4454770"/>
            <a:ext cx="2796792" cy="85076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00B09F8-4A95-3CFD-536F-2DC5898A7D00}"/>
              </a:ext>
            </a:extLst>
          </p:cNvPr>
          <p:cNvSpPr txBox="1"/>
          <p:nvPr/>
        </p:nvSpPr>
        <p:spPr>
          <a:xfrm>
            <a:off x="10420138" y="5080670"/>
            <a:ext cx="17417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b="1" dirty="0">
                <a:solidFill>
                  <a:prstClr val="black"/>
                </a:solidFill>
              </a:rPr>
              <a:t>Out of template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values</a:t>
            </a:r>
          </a:p>
          <a:p>
            <a:r>
              <a:rPr lang="en-US" dirty="0">
                <a:solidFill>
                  <a:prstClr val="black"/>
                </a:solidFill>
              </a:rPr>
              <a:t>(yellow)</a:t>
            </a:r>
            <a:endParaRPr lang="en-US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F1B40ED-02E0-34E4-C6D5-DFA7A0008A66}"/>
              </a:ext>
            </a:extLst>
          </p:cNvPr>
          <p:cNvCxnSpPr>
            <a:cxnSpLocks/>
          </p:cNvCxnSpPr>
          <p:nvPr/>
        </p:nvCxnSpPr>
        <p:spPr>
          <a:xfrm flipH="1">
            <a:off x="9696659" y="5551716"/>
            <a:ext cx="678265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264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6111930"/>
          </a:xfrm>
        </p:spPr>
        <p:txBody>
          <a:bodyPr/>
          <a:lstStyle/>
          <a:p>
            <a:pPr algn="ctr"/>
            <a:r>
              <a:rPr lang="en-US" dirty="0"/>
              <a:t>Table Templates</a:t>
            </a:r>
            <a:br>
              <a:rPr lang="en-US" sz="3733" dirty="0"/>
            </a:b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986839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en-US" sz="3733" dirty="0"/>
              <a:t>Extended Properties: Table Templates for data types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31B46-2E98-2E1E-C8BF-E6EEDE5226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https://demo.mdi.ruhr-uni-bochum.de/object/all-sputter-rates-for-test-6651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https://demo.mdi.ruhr-uni-bochum.de/object/_templatesputterrate</a:t>
            </a:r>
            <a:endParaRPr lang="en-US" altLang="ru-RU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>
              <a:buNone/>
            </a:pP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>
              <a:buNone/>
            </a:pPr>
            <a:endParaRPr lang="en-US" dirty="0"/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9" y="879061"/>
            <a:ext cx="11977107" cy="534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define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Table Template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for properties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				</a:t>
            </a:r>
            <a:r>
              <a:rPr lang="en-US" altLang="ru-RU" sz="2133" u="sng" dirty="0">
                <a:solidFill>
                  <a:prstClr val="black"/>
                </a:solidFill>
                <a:latin typeface="+mn-lt"/>
              </a:rPr>
              <a:t>with respect to a particular type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Steps: 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After creating a data type (e.g. based on existing table)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create a “_Template” object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of given type: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  <a:hlinkClick r:id="rId5"/>
              </a:rPr>
              <a:t>https://demo.mdi.ruhr-uni-bochum.de/adminobject/list/11</a:t>
            </a: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Add Columns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of desired table to corresponding Properties (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w.r.t.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data type: Float / Int / String /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BigString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with Row=-1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– predefined template:</a:t>
            </a:r>
            <a:br>
              <a:rPr lang="en-US" altLang="ru-RU" sz="2133" dirty="0">
                <a:solidFill>
                  <a:prstClr val="black"/>
                </a:solidFill>
                <a:latin typeface="+mn-lt"/>
              </a:rPr>
            </a:br>
            <a:r>
              <a:rPr lang="en-US" altLang="ru-RU" sz="2133" dirty="0">
                <a:solidFill>
                  <a:prstClr val="black"/>
                </a:solidFill>
                <a:latin typeface="+mn-lt"/>
                <a:hlinkClick r:id="rId6"/>
              </a:rPr>
              <a:t>https://demo.mdi.ruhr-uni-bochum.de/adminobject/edititem/6650</a:t>
            </a: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Create a new object and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press “Download properties in Excel” button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  <a:hlinkClick r:id="rId3"/>
              </a:rPr>
              <a:t>https://demo.mdi.ruhr-uni-bochum.de/object/all-sputter-rates-for-test-6651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to get a template in Excel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Modify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template in Excel file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and upload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the data: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  <a:hlinkClick r:id="rId3"/>
              </a:rPr>
              <a:t>https://demo.mdi.ruhr-uni-bochum.de/object/all-sputter-rates-for-test-6651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(test passed: 16 columns and 468 rows)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1E76EF-9D64-EDC3-879B-05D01C4AB1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8343" y="790109"/>
            <a:ext cx="3485424" cy="10674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27E609-496B-B0B4-6394-D0194524B5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1061" y="3274029"/>
            <a:ext cx="3425946" cy="8884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1CC754-6E1E-3E39-1DDF-F987BE1781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570" y="4934009"/>
            <a:ext cx="11182925" cy="4064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8A8D9C-E27A-4CAC-861D-97DF4F4F08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85168" y="4534091"/>
            <a:ext cx="1796714" cy="2791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121F2F-2D67-10EF-718A-74B1818168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5158" y="5852424"/>
            <a:ext cx="1812178" cy="42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616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UI to create a new user-defined type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6709546" y="869388"/>
            <a:ext cx="5482454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Type Name </a:t>
            </a:r>
            <a:r>
              <a:rPr lang="en-US" dirty="0">
                <a:solidFill>
                  <a:prstClr val="black"/>
                </a:solidFill>
              </a:rPr>
              <a:t>– user-defined type name </a:t>
            </a: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Core Object Types: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prstClr val="black"/>
                </a:solidFill>
              </a:rPr>
              <a:t>ObjectInfo</a:t>
            </a:r>
            <a:r>
              <a:rPr lang="en-US" dirty="0">
                <a:solidFill>
                  <a:prstClr val="black"/>
                </a:solidFill>
              </a:rPr>
              <a:t> – the simplest (bare) object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Sample </a:t>
            </a:r>
            <a:r>
              <a:rPr lang="en-US" dirty="0">
                <a:solidFill>
                  <a:prstClr val="black"/>
                </a:solidFill>
              </a:rPr>
              <a:t>– chemical system (set of chemical elements), for example </a:t>
            </a:r>
            <a:r>
              <a:rPr lang="en-US" b="1" dirty="0">
                <a:solidFill>
                  <a:prstClr val="black"/>
                </a:solidFill>
              </a:rPr>
              <a:t>Co-O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Composition </a:t>
            </a:r>
            <a:r>
              <a:rPr lang="en-US" dirty="0">
                <a:solidFill>
                  <a:prstClr val="black"/>
                </a:solidFill>
              </a:rPr>
              <a:t>–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chemical composition (set of elements and quantities), for example, </a:t>
            </a:r>
            <a:r>
              <a:rPr lang="en-US" b="1" dirty="0">
                <a:solidFill>
                  <a:prstClr val="black"/>
                </a:solidFill>
              </a:rPr>
              <a:t>Co</a:t>
            </a:r>
            <a:r>
              <a:rPr lang="en-US" b="1" baseline="-25000" dirty="0">
                <a:solidFill>
                  <a:prstClr val="black"/>
                </a:solidFill>
              </a:rPr>
              <a:t>3</a:t>
            </a:r>
            <a:r>
              <a:rPr lang="en-US" b="1" dirty="0">
                <a:solidFill>
                  <a:prstClr val="black"/>
                </a:solidFill>
              </a:rPr>
              <a:t>O</a:t>
            </a:r>
            <a:r>
              <a:rPr lang="en-US" b="1" baseline="-25000" dirty="0">
                <a:solidFill>
                  <a:prstClr val="black"/>
                </a:solidFill>
              </a:rPr>
              <a:t>4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Reference</a:t>
            </a:r>
            <a:r>
              <a:rPr lang="en-US" dirty="0">
                <a:solidFill>
                  <a:prstClr val="black"/>
                </a:solidFill>
              </a:rPr>
              <a:t> – literature reference (Authors, Title, Year, DOI, etc.)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Handover</a:t>
            </a:r>
            <a:r>
              <a:rPr lang="en-US" dirty="0">
                <a:solidFill>
                  <a:prstClr val="black"/>
                </a:solidFill>
              </a:rPr>
              <a:t> – to trace object locations</a:t>
            </a:r>
          </a:p>
          <a:p>
            <a:pPr defTabSz="914377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Validation &amp; Data Schema </a:t>
            </a:r>
            <a:r>
              <a:rPr lang="en-US" dirty="0">
                <a:solidFill>
                  <a:prstClr val="black"/>
                </a:solidFill>
              </a:rPr>
              <a:t>– only if you have external Web Services ready to validate &amp; extract data from files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File Required </a:t>
            </a:r>
            <a:r>
              <a:rPr lang="en-US" dirty="0">
                <a:solidFill>
                  <a:prstClr val="black"/>
                </a:solidFill>
              </a:rPr>
              <a:t>- sets the file mandatory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Settings (JSON) </a:t>
            </a:r>
            <a:r>
              <a:rPr lang="en-US" dirty="0">
                <a:solidFill>
                  <a:prstClr val="black"/>
                </a:solidFill>
              </a:rPr>
              <a:t>– customization of type for RDMS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CustomEditPath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"/custom/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editsample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UrlPostVisualizer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"https://abc.de/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VisualizeRT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IncludePropertiesForm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1" }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Description </a:t>
            </a:r>
            <a:r>
              <a:rPr lang="en-US" dirty="0">
                <a:solidFill>
                  <a:prstClr val="black"/>
                </a:solidFill>
              </a:rPr>
              <a:t>– customization of type for RDMS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893468-AF8E-8A6B-A692-37B4AFCC8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9" y="863507"/>
            <a:ext cx="6453141" cy="539111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86317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4717</TotalTime>
  <Words>883</Words>
  <Application>Microsoft Office PowerPoint</Application>
  <PresentationFormat>Widescreen</PresentationFormat>
  <Paragraphs>125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Wingdings</vt:lpstr>
      <vt:lpstr>Office</vt:lpstr>
      <vt:lpstr>PowerPoint Master RUB</vt:lpstr>
      <vt:lpstr> Research Data Management System Use Case: How To Create A User-defined Object Type And Configure A Template</vt:lpstr>
      <vt:lpstr>Agenda</vt:lpstr>
      <vt:lpstr>List Templates </vt:lpstr>
      <vt:lpstr>RDMS Object‘s Flexibility: Properties with Separators </vt:lpstr>
      <vt:lpstr>RDMS Extended Properties: Defining a Template </vt:lpstr>
      <vt:lpstr>RDMS Extended Properties: Using Template to fill in data</vt:lpstr>
      <vt:lpstr>Table Templates </vt:lpstr>
      <vt:lpstr>RDMS Extended Properties: Table Templates for data types </vt:lpstr>
      <vt:lpstr>UI to create a new user-defined type</vt:lpstr>
      <vt:lpstr>Demo_1 Goal: Create &amp; Setup for Compositions</vt:lpstr>
      <vt:lpstr>Demo_1: Creating a new type</vt:lpstr>
      <vt:lpstr>Demo_1: Hands on the labs!</vt:lpstr>
      <vt:lpstr>Demo_1: Edit form for properties</vt:lpstr>
      <vt:lpstr>Thanks for your kind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Виктор Дударев</cp:lastModifiedBy>
  <cp:revision>392</cp:revision>
  <cp:lastPrinted>2024-11-13T16:50:37Z</cp:lastPrinted>
  <dcterms:created xsi:type="dcterms:W3CDTF">2018-11-13T11:45:51Z</dcterms:created>
  <dcterms:modified xsi:type="dcterms:W3CDTF">2024-11-14T12:13:43Z</dcterms:modified>
</cp:coreProperties>
</file>